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66" r:id="rId3"/>
    <p:sldId id="267" r:id="rId4"/>
    <p:sldId id="264" r:id="rId5"/>
    <p:sldId id="258" r:id="rId6"/>
    <p:sldId id="262" r:id="rId7"/>
    <p:sldId id="261" r:id="rId8"/>
    <p:sldId id="257" r:id="rId9"/>
    <p:sldId id="259" r:id="rId10"/>
    <p:sldId id="260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B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>
      <p:cViewPr varScale="1">
        <p:scale>
          <a:sx n="83" d="100"/>
          <a:sy n="83" d="100"/>
        </p:scale>
        <p:origin x="38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951D0-6EB7-46A0-BFDF-DF7099C5CB67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8BD54-D70E-42E7-BFDD-224C6BB36BA2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3747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951D0-6EB7-46A0-BFDF-DF7099C5CB67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8BD54-D70E-42E7-BFDD-224C6BB36B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226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951D0-6EB7-46A0-BFDF-DF7099C5CB67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8BD54-D70E-42E7-BFDD-224C6BB36B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3965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951D0-6EB7-46A0-BFDF-DF7099C5CB67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8BD54-D70E-42E7-BFDD-224C6BB36B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3613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951D0-6EB7-46A0-BFDF-DF7099C5CB67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8BD54-D70E-42E7-BFDD-224C6BB36B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6673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951D0-6EB7-46A0-BFDF-DF7099C5CB67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8BD54-D70E-42E7-BFDD-224C6BB36B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13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951D0-6EB7-46A0-BFDF-DF7099C5CB67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8BD54-D70E-42E7-BFDD-224C6BB36B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43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951D0-6EB7-46A0-BFDF-DF7099C5CB67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8BD54-D70E-42E7-BFDD-224C6BB36B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4946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951D0-6EB7-46A0-BFDF-DF7099C5CB67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8BD54-D70E-42E7-BFDD-224C6BB36B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5349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951D0-6EB7-46A0-BFDF-DF7099C5CB67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8BD54-D70E-42E7-BFDD-224C6BB36B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752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951D0-6EB7-46A0-BFDF-DF7099C5CB67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8BD54-D70E-42E7-BFDD-224C6BB36B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5365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951D0-6EB7-46A0-BFDF-DF7099C5CB67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8BD54-D70E-42E7-BFDD-224C6BB36BA2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14822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951D0-6EB7-46A0-BFDF-DF7099C5CB67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8BD54-D70E-42E7-BFDD-224C6BB36B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72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951D0-6EB7-46A0-BFDF-DF7099C5CB67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8BD54-D70E-42E7-BFDD-224C6BB36BA2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81700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951D0-6EB7-46A0-BFDF-DF7099C5CB67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8BD54-D70E-42E7-BFDD-224C6BB36B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8379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951D0-6EB7-46A0-BFDF-DF7099C5CB67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8BD54-D70E-42E7-BFDD-224C6BB36B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6143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951D0-6EB7-46A0-BFDF-DF7099C5CB67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8BD54-D70E-42E7-BFDD-224C6BB36B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090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75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A8951D0-6EB7-46A0-BFDF-DF7099C5CB67}" type="datetimeFigureOut">
              <a:rPr lang="ru-RU" smtClean="0"/>
              <a:t>31.05.2021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008BD54-D70E-42E7-BFDD-224C6BB36B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9979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0C0245-71EE-4C62-8AB7-CE8D457677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5380" y="1124744"/>
            <a:ext cx="10693188" cy="4032448"/>
          </a:xfrm>
        </p:spPr>
        <p:txBody>
          <a:bodyPr>
            <a:noAutofit/>
          </a:bodyPr>
          <a:lstStyle/>
          <a:p>
            <a:r>
              <a:rPr lang="ru-RU" sz="6600" b="1" cap="none" dirty="0">
                <a:ln w="6600">
                  <a:solidFill>
                    <a:schemeClr val="accent4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Где царство солнца и лазури,</a:t>
            </a:r>
            <a:br>
              <a:rPr lang="ru-RU" sz="6600" b="1" cap="none" dirty="0">
                <a:ln w="6600">
                  <a:solidFill>
                    <a:schemeClr val="accent4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</a:br>
            <a:r>
              <a:rPr lang="ru-RU" sz="6600" b="1" cap="none" dirty="0">
                <a:ln w="6600">
                  <a:solidFill>
                    <a:schemeClr val="accent4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    где блеск полей, </a:t>
            </a:r>
            <a:br>
              <a:rPr lang="ru-RU" sz="6600" b="1" cap="none" dirty="0">
                <a:ln w="6600">
                  <a:solidFill>
                    <a:schemeClr val="accent4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</a:br>
            <a:r>
              <a:rPr lang="ru-RU" sz="6600" b="1" cap="none" dirty="0">
                <a:ln w="6600">
                  <a:solidFill>
                    <a:schemeClr val="accent4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            где мир долин!</a:t>
            </a:r>
            <a:br>
              <a:rPr lang="ru-RU" sz="6600" b="1" cap="none" dirty="0">
                <a:ln w="6600">
                  <a:solidFill>
                    <a:schemeClr val="accent4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</a:br>
            <a:endParaRPr lang="ru-RU" sz="6600" b="1" cap="none" dirty="0">
              <a:ln w="6600">
                <a:solidFill>
                  <a:schemeClr val="accent4">
                    <a:lumMod val="60000"/>
                    <a:lumOff val="4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6A9509F-785A-4279-8504-3FE101F8FC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3392" y="4869160"/>
            <a:ext cx="5868652" cy="936104"/>
          </a:xfrm>
        </p:spPr>
        <p:txBody>
          <a:bodyPr>
            <a:normAutofit fontScale="92500" lnSpcReduction="20000"/>
          </a:bodyPr>
          <a:lstStyle/>
          <a:p>
            <a:r>
              <a:rPr lang="ru-RU" sz="2800" dirty="0">
                <a:solidFill>
                  <a:schemeClr val="tx1"/>
                </a:solidFill>
              </a:rPr>
              <a:t>200 лет со дня рождения</a:t>
            </a:r>
          </a:p>
          <a:p>
            <a:r>
              <a:rPr lang="ru-RU" sz="2800" dirty="0">
                <a:solidFill>
                  <a:schemeClr val="tx1"/>
                </a:solidFill>
              </a:rPr>
              <a:t>Аполлон Николаевич Майков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5AA224-36E7-4AAB-8652-2F0B92D12E98}"/>
              </a:ext>
            </a:extLst>
          </p:cNvPr>
          <p:cNvSpPr txBox="1"/>
          <p:nvPr/>
        </p:nvSpPr>
        <p:spPr>
          <a:xfrm rot="18974602">
            <a:off x="8508268" y="4221088"/>
            <a:ext cx="3420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Поэты -юбиляры</a:t>
            </a:r>
          </a:p>
        </p:txBody>
      </p:sp>
    </p:spTree>
    <p:extLst>
      <p:ext uri="{BB962C8B-B14F-4D97-AF65-F5344CB8AC3E}">
        <p14:creationId xmlns:p14="http://schemas.microsoft.com/office/powerpoint/2010/main" val="1560387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249">
        <p:split orient="vert"/>
      </p:transition>
    </mc:Choice>
    <mc:Fallback>
      <p:transition spd="slow" advClick="0" advTm="4249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449497-091B-4FB0-AAE2-1F1C92A32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260649"/>
            <a:ext cx="6455904" cy="2952328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Аполлон Николаевич Майков</a:t>
            </a:r>
            <a:br>
              <a:rPr lang="ru-RU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</a:rPr>
              <a:t>(1821 – 1897) 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669F953-27CA-4C68-A1E7-1964A9DDBD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1384" y="2600909"/>
            <a:ext cx="6372708" cy="35760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Русская поэзия XIX века богата именами знаменитых авторов, чьи произведения стали классикой и не потеряли своей актуальности, будучи пронесенными через века. </a:t>
            </a:r>
          </a:p>
          <a:p>
            <a:pPr marL="0" indent="0">
              <a:buNone/>
            </a:pPr>
            <a:r>
              <a:rPr lang="ru-RU" dirty="0"/>
              <a:t>Одним из таких выдающихся поэтов является Аполлон Майков, оставивший нам замечательное творческое наследие, интерес к которому не угасает и поныне. </a:t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8D634B6-5041-4E48-9F3E-5DF844E98A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228466" y="260648"/>
            <a:ext cx="4731432" cy="6048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257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2724">
        <p:circle/>
      </p:transition>
    </mc:Choice>
    <mc:Fallback>
      <p:transition spd="slow" advClick="0" advTm="12724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282FCAE-57C9-4359-A1C9-A04EC1B49F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392" y="80628"/>
            <a:ext cx="11197244" cy="27723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Аполлон Майков начал писать стихотворения еще в 13-летнем возрасте, и это был действительно успешный дебют в поэтической деятельности. </a:t>
            </a:r>
          </a:p>
          <a:p>
            <a:pPr marL="0" indent="0">
              <a:buNone/>
            </a:pPr>
            <a:r>
              <a:rPr lang="ru-RU" dirty="0"/>
              <a:t>Основными образами поэзии Аполлона Майкова являются природа и русская деревня.</a:t>
            </a:r>
          </a:p>
          <a:p>
            <a:pPr marL="0" indent="0">
              <a:buNone/>
            </a:pPr>
            <a:r>
              <a:rPr lang="ru-RU" dirty="0"/>
              <a:t>Позднее из-под его пера выходили не только стихотворения, но также и драматические поэмы, и лирические драмы.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E897BC5-E7CE-48B1-8107-D6F1607AB2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372" y="2838419"/>
            <a:ext cx="2368649" cy="36933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CD3CD54-7968-409B-A329-6DCC194C6F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66689" y="3421360"/>
            <a:ext cx="2111348" cy="31027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2BB4002-3E5F-493E-803E-3DBABA181F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57575" y="3429000"/>
            <a:ext cx="2033824" cy="31769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D28CAEF-77F7-4DFD-B79F-7FEA7B9AE4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86240" y="2744924"/>
            <a:ext cx="1985608" cy="31769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2584D3A-CBE8-491F-8386-EC2710C716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00350" y="2744924"/>
            <a:ext cx="2010230" cy="29377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7602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12693">
        <p:circle/>
      </p:transition>
    </mc:Choice>
    <mc:Fallback>
      <p:transition spd="slow" advTm="12693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E0BBF1B-D6BE-4793-A533-30DB231811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6878" y="1445596"/>
            <a:ext cx="5198098" cy="5193196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EA0C58-53FE-4D4E-87DE-BFFB65430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3572" y="152638"/>
            <a:ext cx="7452828" cy="100811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>
                <a:ln w="3175" cmpd="sng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</a:rPr>
              <a:t>Весна</a:t>
            </a:r>
            <a:endParaRPr lang="ru-RU" dirty="0">
              <a:ln w="3175" cmpd="sng">
                <a:solidFill>
                  <a:schemeClr val="accent5">
                    <a:lumMod val="50000"/>
                  </a:schemeClr>
                </a:solidFill>
              </a:ln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73EB44D-CDFD-43E1-82D1-5A13976ABE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63352" y="584684"/>
            <a:ext cx="3348371" cy="5796644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ru-RU" sz="4800" dirty="0"/>
              <a:t>Уходи, зима седая!</a:t>
            </a:r>
          </a:p>
          <a:p>
            <a:pPr marL="0" indent="0">
              <a:buNone/>
            </a:pPr>
            <a:r>
              <a:rPr lang="ru-RU" sz="4800" dirty="0"/>
              <a:t>Уж красавицы Весны</a:t>
            </a:r>
          </a:p>
          <a:p>
            <a:pPr marL="0" indent="0">
              <a:buNone/>
            </a:pPr>
            <a:r>
              <a:rPr lang="ru-RU" sz="4800" dirty="0"/>
              <a:t>Колесница золотая</a:t>
            </a:r>
          </a:p>
          <a:p>
            <a:pPr marL="0" indent="0">
              <a:buNone/>
            </a:pPr>
            <a:r>
              <a:rPr lang="ru-RU" sz="4800" dirty="0"/>
              <a:t>Мчится с горней вышины!</a:t>
            </a:r>
          </a:p>
          <a:p>
            <a:pPr marL="0" indent="0">
              <a:buNone/>
            </a:pPr>
            <a:endParaRPr lang="ru-RU" sz="4800" dirty="0"/>
          </a:p>
          <a:p>
            <a:pPr marL="0" indent="0">
              <a:buNone/>
            </a:pPr>
            <a:r>
              <a:rPr lang="ru-RU" sz="4800" dirty="0"/>
              <a:t>Старой спорить ли, тщедушной,</a:t>
            </a:r>
          </a:p>
          <a:p>
            <a:pPr marL="0" indent="0">
              <a:buNone/>
            </a:pPr>
            <a:r>
              <a:rPr lang="ru-RU" sz="4800" dirty="0"/>
              <a:t>С ней — царицею цветов,</a:t>
            </a:r>
          </a:p>
          <a:p>
            <a:pPr marL="0" indent="0">
              <a:buNone/>
            </a:pPr>
            <a:r>
              <a:rPr lang="ru-RU" sz="4800" dirty="0"/>
              <a:t>С целой армией воздушной</a:t>
            </a:r>
          </a:p>
          <a:p>
            <a:pPr marL="0" indent="0">
              <a:buNone/>
            </a:pPr>
            <a:r>
              <a:rPr lang="ru-RU" sz="4800" dirty="0"/>
              <a:t>Благовонных ветерков!</a:t>
            </a:r>
          </a:p>
          <a:p>
            <a:pPr marL="0" indent="0">
              <a:buNone/>
            </a:pPr>
            <a:endParaRPr lang="ru-RU" sz="4800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405DEEB-48B6-4F24-B0E1-AA65CC820A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940316" y="296653"/>
            <a:ext cx="3251684" cy="5940660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ru-RU" sz="4500" dirty="0"/>
              <a:t>А что шума, что гуденья,</a:t>
            </a:r>
          </a:p>
          <a:p>
            <a:pPr marL="0" indent="0">
              <a:buNone/>
            </a:pPr>
            <a:r>
              <a:rPr lang="ru-RU" sz="4500" dirty="0"/>
              <a:t>Теплых ливней и лучей,</a:t>
            </a:r>
          </a:p>
          <a:p>
            <a:pPr marL="0" indent="0">
              <a:buNone/>
            </a:pPr>
            <a:r>
              <a:rPr lang="ru-RU" sz="4500" dirty="0"/>
              <a:t>И </a:t>
            </a:r>
            <a:r>
              <a:rPr lang="ru-RU" sz="4500" dirty="0" err="1"/>
              <a:t>чиликанья</a:t>
            </a:r>
            <a:r>
              <a:rPr lang="ru-RU" sz="4500" dirty="0"/>
              <a:t>, и пенья!..</a:t>
            </a:r>
          </a:p>
          <a:p>
            <a:pPr marL="0" indent="0">
              <a:buNone/>
            </a:pPr>
            <a:r>
              <a:rPr lang="ru-RU" sz="4500" dirty="0"/>
              <a:t>Уходи себе скорей!</a:t>
            </a:r>
          </a:p>
          <a:p>
            <a:pPr marL="0" indent="0">
              <a:buNone/>
            </a:pPr>
            <a:endParaRPr lang="ru-RU" sz="4500" dirty="0"/>
          </a:p>
          <a:p>
            <a:pPr marL="0" indent="0">
              <a:buNone/>
            </a:pPr>
            <a:r>
              <a:rPr lang="ru-RU" sz="4500" dirty="0"/>
              <a:t>У нее не лук, не стрелы,</a:t>
            </a:r>
          </a:p>
          <a:p>
            <a:pPr marL="0" indent="0">
              <a:buNone/>
            </a:pPr>
            <a:r>
              <a:rPr lang="ru-RU" sz="4500" dirty="0"/>
              <a:t>Улыбнулась лишь — и ты,</a:t>
            </a:r>
          </a:p>
          <a:p>
            <a:pPr marL="0" indent="0">
              <a:buNone/>
            </a:pPr>
            <a:r>
              <a:rPr lang="ru-RU" sz="4500" dirty="0"/>
              <a:t>Подобрав свой саван белый,</a:t>
            </a:r>
          </a:p>
          <a:p>
            <a:pPr marL="0" indent="0">
              <a:buNone/>
            </a:pPr>
            <a:r>
              <a:rPr lang="ru-RU" sz="4500" dirty="0"/>
              <a:t>Поползла в овраг, в кусты!..</a:t>
            </a:r>
          </a:p>
          <a:p>
            <a:pPr marL="0" indent="0">
              <a:buNone/>
            </a:pPr>
            <a:endParaRPr lang="ru-RU" sz="4500" dirty="0"/>
          </a:p>
          <a:p>
            <a:pPr marL="0" indent="0">
              <a:buNone/>
            </a:pPr>
            <a:r>
              <a:rPr lang="ru-RU" sz="4500" dirty="0"/>
              <a:t>Да найдут и по оврагам!</a:t>
            </a:r>
          </a:p>
          <a:p>
            <a:pPr marL="0" indent="0">
              <a:buNone/>
            </a:pPr>
            <a:r>
              <a:rPr lang="ru-RU" sz="4500" dirty="0"/>
              <a:t>Вон — уж пчел рои шумят,</a:t>
            </a:r>
          </a:p>
          <a:p>
            <a:pPr marL="0" indent="0">
              <a:buNone/>
            </a:pPr>
            <a:r>
              <a:rPr lang="ru-RU" sz="4500" dirty="0"/>
              <a:t>И летит победным флагом</a:t>
            </a:r>
          </a:p>
          <a:p>
            <a:pPr marL="0" indent="0">
              <a:buNone/>
            </a:pPr>
            <a:r>
              <a:rPr lang="ru-RU" sz="4500" dirty="0"/>
              <a:t>Пестрых бабочек отряд!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496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28528">
        <p:circle/>
      </p:transition>
    </mc:Choice>
    <mc:Fallback>
      <p:transition spd="slow" advTm="28528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4D158B-B063-4ED7-8F60-D95072FAD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368" y="152637"/>
            <a:ext cx="8928992" cy="783468"/>
          </a:xfrm>
        </p:spPr>
        <p:txBody>
          <a:bodyPr>
            <a:normAutofit/>
          </a:bodyPr>
          <a:lstStyle/>
          <a:p>
            <a:r>
              <a:rPr lang="ru-RU" b="1" dirty="0">
                <a:ln w="3175" cmpd="sng"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5">
                    <a:lumMod val="40000"/>
                    <a:lumOff val="60000"/>
                  </a:schemeClr>
                </a:solidFill>
              </a:rPr>
              <a:t>Поле зыблется цветами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83F7207-A32F-4071-BD5F-50F2B8AA1F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368" y="1340768"/>
            <a:ext cx="4680520" cy="529258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Поле зыблется цветами…</a:t>
            </a:r>
          </a:p>
          <a:p>
            <a:pPr marL="0" indent="0">
              <a:buNone/>
            </a:pPr>
            <a:r>
              <a:rPr lang="ru-RU" dirty="0"/>
              <a:t>В небе льются света волны…</a:t>
            </a:r>
          </a:p>
          <a:p>
            <a:pPr marL="0" indent="0">
              <a:buNone/>
            </a:pPr>
            <a:r>
              <a:rPr lang="ru-RU" dirty="0"/>
              <a:t>Вешних жаворонков пенья</a:t>
            </a:r>
          </a:p>
          <a:p>
            <a:pPr marL="0" indent="0">
              <a:buNone/>
            </a:pPr>
            <a:r>
              <a:rPr lang="ru-RU" dirty="0"/>
              <a:t>Голубые бездны полны.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Взор мой тонет в блеске полдня…</a:t>
            </a:r>
          </a:p>
          <a:p>
            <a:pPr marL="0" indent="0">
              <a:buNone/>
            </a:pPr>
            <a:r>
              <a:rPr lang="ru-RU" dirty="0"/>
              <a:t>Не видать певцов за светом…</a:t>
            </a:r>
          </a:p>
          <a:p>
            <a:pPr marL="0" indent="0">
              <a:buNone/>
            </a:pPr>
            <a:r>
              <a:rPr lang="ru-RU" dirty="0"/>
              <a:t>Так надежды молодые</a:t>
            </a:r>
          </a:p>
          <a:p>
            <a:pPr marL="0" indent="0">
              <a:buNone/>
            </a:pPr>
            <a:r>
              <a:rPr lang="ru-RU" dirty="0"/>
              <a:t>Тешат сердце мне приветом…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И откуда раздаются</a:t>
            </a:r>
          </a:p>
          <a:p>
            <a:pPr marL="0" indent="0">
              <a:buNone/>
            </a:pPr>
            <a:r>
              <a:rPr lang="ru-RU" dirty="0"/>
              <a:t>Голоса их, я не знаю…</a:t>
            </a:r>
          </a:p>
          <a:p>
            <a:pPr marL="0" indent="0">
              <a:buNone/>
            </a:pPr>
            <a:r>
              <a:rPr lang="ru-RU" dirty="0"/>
              <a:t>Но, им внемля, взоры к небу,</a:t>
            </a:r>
          </a:p>
          <a:p>
            <a:pPr marL="0" indent="0">
              <a:buNone/>
            </a:pPr>
            <a:r>
              <a:rPr lang="ru-RU" dirty="0"/>
              <a:t>Улыбаясь, обращаю.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8C2C965-08A5-4E39-8E1D-B971D72054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782"/>
          <a:stretch/>
        </p:blipFill>
        <p:spPr>
          <a:xfrm>
            <a:off x="4927573" y="1138436"/>
            <a:ext cx="7264427" cy="5697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028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17137">
        <p:circle/>
      </p:transition>
    </mc:Choice>
    <mc:Fallback>
      <p:transition spd="slow" advTm="17137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BB36BEB-A0AF-43AD-B10A-61F8B32379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1564" y="1628801"/>
            <a:ext cx="9126940" cy="52292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F2E356-8952-4D3A-85DF-D0E00040BC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5660" y="80629"/>
            <a:ext cx="9037004" cy="1836203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>
                <a:ln w="28575" cmpd="sng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tx1">
                    <a:lumMod val="65000"/>
                  </a:schemeClr>
                </a:solidFill>
              </a:rPr>
              <a:t>Гроза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B72F37-9E4B-4B0F-A086-FB0DB57C53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9336" y="0"/>
            <a:ext cx="4680520" cy="3429000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8000" dirty="0">
                <a:solidFill>
                  <a:schemeClr val="bg1"/>
                </a:solidFill>
                <a:latin typeface="+mj-lt"/>
              </a:rPr>
              <a:t>Кругом царила жизнь и радость,</a:t>
            </a:r>
            <a:br>
              <a:rPr lang="ru-RU" sz="8000" dirty="0">
                <a:solidFill>
                  <a:schemeClr val="bg1"/>
                </a:solidFill>
                <a:latin typeface="+mj-lt"/>
              </a:rPr>
            </a:br>
            <a:r>
              <a:rPr lang="ru-RU" sz="8000" dirty="0">
                <a:solidFill>
                  <a:schemeClr val="bg1"/>
                </a:solidFill>
                <a:latin typeface="+mj-lt"/>
              </a:rPr>
              <a:t>И ветер нес ржаных полей</a:t>
            </a:r>
            <a:br>
              <a:rPr lang="ru-RU" sz="8000" dirty="0">
                <a:solidFill>
                  <a:schemeClr val="bg1"/>
                </a:solidFill>
                <a:latin typeface="+mj-lt"/>
              </a:rPr>
            </a:br>
            <a:r>
              <a:rPr lang="ru-RU" sz="8000" dirty="0">
                <a:solidFill>
                  <a:schemeClr val="bg1"/>
                </a:solidFill>
                <a:latin typeface="+mj-lt"/>
              </a:rPr>
              <a:t>Благоухание и сладость</a:t>
            </a:r>
            <a:br>
              <a:rPr lang="ru-RU" sz="8000" dirty="0">
                <a:solidFill>
                  <a:schemeClr val="bg1"/>
                </a:solidFill>
                <a:latin typeface="+mj-lt"/>
              </a:rPr>
            </a:br>
            <a:r>
              <a:rPr lang="ru-RU" sz="8000" dirty="0">
                <a:solidFill>
                  <a:schemeClr val="bg1"/>
                </a:solidFill>
                <a:latin typeface="+mj-lt"/>
              </a:rPr>
              <a:t>Волною мягкою своей.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8000" dirty="0">
                <a:solidFill>
                  <a:schemeClr val="bg1"/>
                </a:solidFill>
                <a:latin typeface="+mj-lt"/>
              </a:rPr>
              <a:t>Но вот, как бы в испуге, тени</a:t>
            </a:r>
            <a:br>
              <a:rPr lang="ru-RU" sz="8000" dirty="0">
                <a:solidFill>
                  <a:schemeClr val="bg1"/>
                </a:solidFill>
                <a:latin typeface="+mj-lt"/>
              </a:rPr>
            </a:br>
            <a:r>
              <a:rPr lang="ru-RU" sz="8000" dirty="0">
                <a:solidFill>
                  <a:schemeClr val="bg1"/>
                </a:solidFill>
                <a:latin typeface="+mj-lt"/>
              </a:rPr>
              <a:t>Бегут по золотым хлебам;</a:t>
            </a:r>
            <a:br>
              <a:rPr lang="ru-RU" sz="8000" dirty="0">
                <a:solidFill>
                  <a:schemeClr val="bg1"/>
                </a:solidFill>
                <a:latin typeface="+mj-lt"/>
              </a:rPr>
            </a:br>
            <a:r>
              <a:rPr lang="ru-RU" sz="8000" dirty="0">
                <a:solidFill>
                  <a:schemeClr val="bg1"/>
                </a:solidFill>
                <a:latin typeface="+mj-lt"/>
              </a:rPr>
              <a:t>Промчался вихрь — пять-шесть мгновений</a:t>
            </a:r>
            <a:br>
              <a:rPr lang="ru-RU" sz="8000" dirty="0">
                <a:solidFill>
                  <a:schemeClr val="bg1"/>
                </a:solidFill>
                <a:latin typeface="+mj-lt"/>
              </a:rPr>
            </a:br>
            <a:r>
              <a:rPr lang="ru-RU" sz="8000" dirty="0">
                <a:solidFill>
                  <a:schemeClr val="bg1"/>
                </a:solidFill>
                <a:latin typeface="+mj-lt"/>
              </a:rPr>
              <a:t>И, встречу солнечным лучам.</a:t>
            </a:r>
          </a:p>
          <a:p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4965022-11C6-4210-B31E-2D03F83967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968208" y="3429000"/>
            <a:ext cx="4223792" cy="334837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8000" dirty="0">
                <a:solidFill>
                  <a:schemeClr val="bg1"/>
                </a:solidFill>
              </a:rPr>
              <a:t>Вдруг словно скатерть </a:t>
            </a:r>
            <a:r>
              <a:rPr lang="ru-RU" sz="8000" dirty="0" err="1">
                <a:solidFill>
                  <a:schemeClr val="bg1"/>
                </a:solidFill>
              </a:rPr>
              <a:t>парчевую</a:t>
            </a:r>
            <a:br>
              <a:rPr lang="ru-RU" sz="8000" dirty="0">
                <a:solidFill>
                  <a:schemeClr val="bg1"/>
                </a:solidFill>
              </a:rPr>
            </a:br>
            <a:r>
              <a:rPr lang="ru-RU" sz="8000" dirty="0">
                <a:solidFill>
                  <a:schemeClr val="bg1"/>
                </a:solidFill>
              </a:rPr>
              <a:t>Поспешно сдернул кто с полей,</a:t>
            </a:r>
            <a:br>
              <a:rPr lang="ru-RU" sz="8000" dirty="0">
                <a:solidFill>
                  <a:schemeClr val="bg1"/>
                </a:solidFill>
              </a:rPr>
            </a:br>
            <a:r>
              <a:rPr lang="ru-RU" sz="8000" dirty="0">
                <a:solidFill>
                  <a:schemeClr val="bg1"/>
                </a:solidFill>
              </a:rPr>
              <a:t>И тьма за ней в погоню злую,</a:t>
            </a:r>
            <a:br>
              <a:rPr lang="ru-RU" sz="8000" dirty="0">
                <a:solidFill>
                  <a:schemeClr val="bg1"/>
                </a:solidFill>
              </a:rPr>
            </a:br>
            <a:r>
              <a:rPr lang="ru-RU" sz="8000" dirty="0">
                <a:solidFill>
                  <a:schemeClr val="bg1"/>
                </a:solidFill>
              </a:rPr>
              <a:t>И все свирепей и быстрей.</a:t>
            </a:r>
          </a:p>
          <a:p>
            <a:pPr marL="0" indent="0">
              <a:buNone/>
            </a:pPr>
            <a:r>
              <a:rPr lang="ru-RU" sz="8000" dirty="0">
                <a:solidFill>
                  <a:schemeClr val="bg1"/>
                </a:solidFill>
              </a:rPr>
              <a:t>Где царство солнца и лазури!</a:t>
            </a:r>
            <a:br>
              <a:rPr lang="ru-RU" sz="8000" dirty="0">
                <a:solidFill>
                  <a:schemeClr val="bg1"/>
                </a:solidFill>
              </a:rPr>
            </a:br>
            <a:r>
              <a:rPr lang="ru-RU" sz="8000" dirty="0">
                <a:solidFill>
                  <a:schemeClr val="bg1"/>
                </a:solidFill>
              </a:rPr>
              <a:t>Где блеск полей, где мир долин!</a:t>
            </a:r>
            <a:br>
              <a:rPr lang="ru-RU" sz="8000" dirty="0">
                <a:solidFill>
                  <a:schemeClr val="bg1"/>
                </a:solidFill>
              </a:rPr>
            </a:br>
            <a:r>
              <a:rPr lang="ru-RU" sz="8000" dirty="0">
                <a:solidFill>
                  <a:schemeClr val="bg1"/>
                </a:solidFill>
              </a:rPr>
              <a:t>Но прелесть есть и в шуме бури,</a:t>
            </a:r>
            <a:br>
              <a:rPr lang="ru-RU" sz="8000" dirty="0">
                <a:solidFill>
                  <a:schemeClr val="bg1"/>
                </a:solidFill>
              </a:rPr>
            </a:br>
            <a:r>
              <a:rPr lang="ru-RU" sz="8000" dirty="0">
                <a:solidFill>
                  <a:schemeClr val="bg1"/>
                </a:solidFill>
              </a:rPr>
              <a:t>И в пляске ледяных градин!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1480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27578">
        <p:circle/>
      </p:transition>
    </mc:Choice>
    <mc:Fallback>
      <p:transition spd="slow" advTm="27578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DF281-2875-46E0-85B0-1E386429C6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344" y="1"/>
            <a:ext cx="5040560" cy="1412776"/>
          </a:xfrm>
        </p:spPr>
        <p:txBody>
          <a:bodyPr/>
          <a:lstStyle/>
          <a:p>
            <a:pPr algn="ctr"/>
            <a:r>
              <a:rPr lang="ru-RU" b="1" dirty="0">
                <a:ln w="3175" cmpd="sng">
                  <a:solidFill>
                    <a:schemeClr val="accent5">
                      <a:lumMod val="75000"/>
                    </a:schemeClr>
                  </a:solidFill>
                </a:ln>
              </a:rPr>
              <a:t>Летний дождь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3EE7168-1690-4574-9309-C7F0823D66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352" y="2096852"/>
            <a:ext cx="4644516" cy="345638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«Золото, золото падает с неба!» —</a:t>
            </a:r>
            <a:br>
              <a:rPr lang="ru-RU" dirty="0"/>
            </a:br>
            <a:r>
              <a:rPr lang="ru-RU" dirty="0"/>
              <a:t>Дети кричат и бегут за дождем…</a:t>
            </a:r>
            <a:br>
              <a:rPr lang="ru-RU" dirty="0"/>
            </a:br>
            <a:r>
              <a:rPr lang="ru-RU" dirty="0"/>
              <a:t>— Полноте, дети, его мы </a:t>
            </a:r>
            <a:r>
              <a:rPr lang="ru-RU" dirty="0" err="1"/>
              <a:t>сберем</a:t>
            </a:r>
            <a:r>
              <a:rPr lang="ru-RU" dirty="0"/>
              <a:t>,</a:t>
            </a:r>
            <a:br>
              <a:rPr lang="ru-RU" dirty="0"/>
            </a:br>
            <a:r>
              <a:rPr lang="ru-RU" dirty="0"/>
              <a:t>Только </a:t>
            </a:r>
            <a:r>
              <a:rPr lang="ru-RU" dirty="0" err="1"/>
              <a:t>сберем</a:t>
            </a:r>
            <a:r>
              <a:rPr lang="ru-RU" dirty="0"/>
              <a:t> золотистым зерном</a:t>
            </a:r>
            <a:br>
              <a:rPr lang="ru-RU" dirty="0"/>
            </a:br>
            <a:r>
              <a:rPr lang="ru-RU" dirty="0"/>
              <a:t>В полных амбарах душистого хлеба!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9C78A41-EB84-49C5-A67C-7F84460D11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157" r="11755"/>
          <a:stretch/>
        </p:blipFill>
        <p:spPr>
          <a:xfrm>
            <a:off x="5123892" y="287520"/>
            <a:ext cx="6876764" cy="6282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882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7706">
        <p:circle/>
      </p:transition>
    </mc:Choice>
    <mc:Fallback>
      <p:transition spd="slow" advTm="7706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B3DB5B-CA3C-4AC2-A659-95F377F7A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7428" y="224645"/>
            <a:ext cx="3780420" cy="834988"/>
          </a:xfrm>
        </p:spPr>
        <p:txBody>
          <a:bodyPr/>
          <a:lstStyle/>
          <a:p>
            <a:r>
              <a:rPr lang="ru-RU" b="1" dirty="0">
                <a:ln w="3175" cmpd="sng">
                  <a:solidFill>
                    <a:schemeClr val="accent5">
                      <a:lumMod val="75000"/>
                    </a:schemeClr>
                  </a:solidFill>
                </a:ln>
                <a:solidFill>
                  <a:srgbClr val="FFFF00"/>
                </a:solidFill>
              </a:rPr>
              <a:t>Сенокос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E2C442E-978A-4F04-A81D-BE259E6016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4545" y="1196752"/>
            <a:ext cx="8911795" cy="543660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Пахнет сеном над лугами…</a:t>
            </a:r>
            <a:br>
              <a:rPr lang="ru-RU" dirty="0"/>
            </a:br>
            <a:r>
              <a:rPr lang="ru-RU" dirty="0"/>
              <a:t>В песне душу веселя,</a:t>
            </a:r>
            <a:br>
              <a:rPr lang="ru-RU" dirty="0"/>
            </a:br>
            <a:r>
              <a:rPr lang="ru-RU" dirty="0"/>
              <a:t>Бабы с граблями рядами</a:t>
            </a:r>
            <a:br>
              <a:rPr lang="ru-RU" dirty="0"/>
            </a:br>
            <a:r>
              <a:rPr lang="ru-RU" dirty="0"/>
              <a:t>Ходят, сено шевеля.</a:t>
            </a:r>
          </a:p>
          <a:p>
            <a:pPr marL="0" indent="0">
              <a:buNone/>
            </a:pPr>
            <a:r>
              <a:rPr lang="ru-RU" dirty="0"/>
              <a:t>Там — сухое убирают;</a:t>
            </a:r>
            <a:br>
              <a:rPr lang="ru-RU" dirty="0"/>
            </a:br>
            <a:r>
              <a:rPr lang="ru-RU" dirty="0"/>
              <a:t>Мужички его кругом</a:t>
            </a:r>
            <a:br>
              <a:rPr lang="ru-RU" dirty="0"/>
            </a:br>
            <a:r>
              <a:rPr lang="ru-RU" dirty="0"/>
              <a:t>На воз вилами кидают…</a:t>
            </a:r>
            <a:br>
              <a:rPr lang="ru-RU" dirty="0"/>
            </a:br>
            <a:r>
              <a:rPr lang="ru-RU" dirty="0"/>
              <a:t>Воз растет, растет, как дом.</a:t>
            </a:r>
          </a:p>
          <a:p>
            <a:pPr marL="0" indent="0">
              <a:buNone/>
            </a:pPr>
            <a:r>
              <a:rPr lang="ru-RU" dirty="0"/>
              <a:t>В </a:t>
            </a:r>
            <a:r>
              <a:rPr lang="ru-RU" dirty="0" err="1"/>
              <a:t>ожиданьи</a:t>
            </a:r>
            <a:r>
              <a:rPr lang="ru-RU" dirty="0"/>
              <a:t> конь убогий</a:t>
            </a:r>
            <a:br>
              <a:rPr lang="ru-RU" dirty="0"/>
            </a:br>
            <a:r>
              <a:rPr lang="ru-RU" dirty="0"/>
              <a:t>Точно вкопанный стоит…</a:t>
            </a:r>
            <a:br>
              <a:rPr lang="ru-RU" dirty="0"/>
            </a:br>
            <a:r>
              <a:rPr lang="ru-RU" dirty="0"/>
              <a:t>Уши врозь, дугою ноги</a:t>
            </a:r>
            <a:br>
              <a:rPr lang="ru-RU" dirty="0"/>
            </a:br>
            <a:r>
              <a:rPr lang="ru-RU" dirty="0"/>
              <a:t>И как будто стоя спит…</a:t>
            </a:r>
          </a:p>
          <a:p>
            <a:pPr marL="0" indent="0">
              <a:buNone/>
            </a:pPr>
            <a:r>
              <a:rPr lang="ru-RU" dirty="0"/>
              <a:t>Только жучка удалая</a:t>
            </a:r>
            <a:br>
              <a:rPr lang="ru-RU" dirty="0"/>
            </a:br>
            <a:r>
              <a:rPr lang="ru-RU" dirty="0"/>
              <a:t>В рыхлом сене, как в волнах,</a:t>
            </a:r>
            <a:br>
              <a:rPr lang="ru-RU" dirty="0"/>
            </a:br>
            <a:r>
              <a:rPr lang="ru-RU" dirty="0"/>
              <a:t>То взлетая, то ныряя,</a:t>
            </a:r>
            <a:br>
              <a:rPr lang="ru-RU" dirty="0"/>
            </a:br>
            <a:r>
              <a:rPr lang="ru-RU" dirty="0"/>
              <a:t>Скачет, лая впопыхах.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1055160-4E93-419C-8316-EC8629B3BD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3772" y="872716"/>
            <a:ext cx="8011695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085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21252">
        <p:circle/>
      </p:transition>
    </mc:Choice>
    <mc:Fallback>
      <p:transition spd="slow" advTm="21252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1B07E5-6C64-42CE-BC1C-0F72DC4E0E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12124" y="224645"/>
            <a:ext cx="4428492" cy="684075"/>
          </a:xfrm>
        </p:spPr>
        <p:txBody>
          <a:bodyPr/>
          <a:lstStyle/>
          <a:p>
            <a:pPr algn="ctr"/>
            <a:r>
              <a:rPr lang="ru-RU" b="1" dirty="0">
                <a:ln w="3175" cmpd="sng">
                  <a:solidFill>
                    <a:schemeClr val="accent5">
                      <a:lumMod val="75000"/>
                    </a:schemeClr>
                  </a:solidFill>
                </a:ln>
                <a:solidFill>
                  <a:srgbClr val="FFEBAB"/>
                </a:solidFill>
              </a:rPr>
              <a:t>Пейзаж</a:t>
            </a:r>
            <a:r>
              <a:rPr lang="ru-RU" b="1" dirty="0">
                <a:ln w="3175" cmpd="sng">
                  <a:solidFill>
                    <a:schemeClr val="accent5">
                      <a:lumMod val="75000"/>
                    </a:schemeClr>
                  </a:solidFill>
                </a:ln>
              </a:rPr>
              <a:t>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67056A9-E00D-4E7C-AD8B-D9D4D4B970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08168" y="1448779"/>
            <a:ext cx="4356484" cy="464451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Люблю дорожкою лесною,</a:t>
            </a:r>
            <a:br>
              <a:rPr lang="ru-RU" dirty="0"/>
            </a:br>
            <a:r>
              <a:rPr lang="ru-RU" dirty="0"/>
              <a:t>Не зная сам куда, брести;</a:t>
            </a:r>
            <a:br>
              <a:rPr lang="ru-RU" dirty="0"/>
            </a:br>
            <a:r>
              <a:rPr lang="ru-RU" dirty="0"/>
              <a:t>Двойной глубокой </a:t>
            </a:r>
            <a:r>
              <a:rPr lang="ru-RU" dirty="0" err="1"/>
              <a:t>колеею</a:t>
            </a:r>
            <a:br>
              <a:rPr lang="ru-RU" dirty="0"/>
            </a:br>
            <a:r>
              <a:rPr lang="ru-RU" dirty="0"/>
              <a:t>Идешь — и нет конца пути…</a:t>
            </a:r>
            <a:br>
              <a:rPr lang="ru-RU" dirty="0"/>
            </a:br>
            <a:endParaRPr lang="ru-RU" dirty="0"/>
          </a:p>
          <a:p>
            <a:pPr marL="0" indent="0">
              <a:buNone/>
            </a:pPr>
            <a:r>
              <a:rPr lang="ru-RU" dirty="0"/>
              <a:t>Кругом пестреет лес зеленый;</a:t>
            </a:r>
            <a:br>
              <a:rPr lang="ru-RU" dirty="0"/>
            </a:br>
            <a:r>
              <a:rPr lang="ru-RU" dirty="0"/>
              <a:t>Уже румянит осень клены,</a:t>
            </a:r>
            <a:br>
              <a:rPr lang="ru-RU" dirty="0"/>
            </a:br>
            <a:r>
              <a:rPr lang="ru-RU" dirty="0"/>
              <a:t>А ельник зелен и тенист;-</a:t>
            </a:r>
            <a:br>
              <a:rPr lang="ru-RU" dirty="0"/>
            </a:br>
            <a:r>
              <a:rPr lang="ru-RU" dirty="0"/>
              <a:t>Осинник желтый бьет тревогу;</a:t>
            </a:r>
            <a:br>
              <a:rPr lang="ru-RU" dirty="0"/>
            </a:br>
            <a:r>
              <a:rPr lang="ru-RU" dirty="0"/>
              <a:t>Осыпался с березы лист</a:t>
            </a:r>
            <a:br>
              <a:rPr lang="ru-RU" dirty="0"/>
            </a:br>
            <a:r>
              <a:rPr lang="ru-RU" dirty="0"/>
              <a:t>И, как ковер, устлал дорогу…</a:t>
            </a:r>
            <a:br>
              <a:rPr lang="ru-RU" dirty="0"/>
            </a:br>
            <a:endParaRPr lang="ru-RU" dirty="0"/>
          </a:p>
          <a:p>
            <a:pPr marL="0" indent="0">
              <a:buNone/>
            </a:pPr>
            <a:r>
              <a:rPr lang="ru-RU" dirty="0"/>
              <a:t>Идешь, как будто по водам,-</a:t>
            </a:r>
            <a:br>
              <a:rPr lang="ru-RU" dirty="0"/>
            </a:br>
            <a:r>
              <a:rPr lang="ru-RU" dirty="0"/>
              <a:t>Нога шумит… а ухо внемлет</a:t>
            </a:r>
            <a:br>
              <a:rPr lang="ru-RU" dirty="0"/>
            </a:br>
            <a:r>
              <a:rPr lang="ru-RU" dirty="0"/>
              <a:t>Малейший шорох в чаще, там,</a:t>
            </a:r>
            <a:br>
              <a:rPr lang="ru-RU" dirty="0"/>
            </a:br>
            <a:r>
              <a:rPr lang="ru-RU" dirty="0"/>
              <a:t>Где пышный папоротник дремлет,</a:t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AEBA083-05E8-4829-8175-B0CFFF6FBC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348" y="656692"/>
            <a:ext cx="7068277" cy="530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450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26936">
        <p:circle/>
      </p:transition>
    </mc:Choice>
    <mc:Fallback>
      <p:transition spd="slow" advTm="26936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F393B8-202A-4234-9F5C-9BCCFF332A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1544" y="116633"/>
            <a:ext cx="2160240" cy="1008112"/>
          </a:xfrm>
        </p:spPr>
        <p:txBody>
          <a:bodyPr/>
          <a:lstStyle/>
          <a:p>
            <a:pPr algn="ctr"/>
            <a:r>
              <a:rPr lang="ru-RU" b="1" dirty="0">
                <a:ln w="3175" cmpd="sng">
                  <a:solidFill>
                    <a:schemeClr val="accent5">
                      <a:lumMod val="75000"/>
                    </a:schemeClr>
                  </a:solidFill>
                </a:ln>
                <a:solidFill>
                  <a:srgbClr val="FFC000"/>
                </a:solidFill>
              </a:rPr>
              <a:t>Осень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E4C008F-192A-4B15-8F91-901A6D9AA3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9356" y="980728"/>
            <a:ext cx="11125236" cy="576064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Кроет уж лист золотой</a:t>
            </a:r>
            <a:br>
              <a:rPr lang="ru-RU" dirty="0"/>
            </a:br>
            <a:r>
              <a:rPr lang="ru-RU" dirty="0"/>
              <a:t>Влажную землю в лесу…</a:t>
            </a:r>
            <a:br>
              <a:rPr lang="ru-RU" dirty="0"/>
            </a:br>
            <a:r>
              <a:rPr lang="ru-RU" dirty="0"/>
              <a:t>Смело топчу я ногой</a:t>
            </a:r>
            <a:br>
              <a:rPr lang="ru-RU" dirty="0"/>
            </a:br>
            <a:r>
              <a:rPr lang="ru-RU" dirty="0"/>
              <a:t>Вешнюю леса красу.</a:t>
            </a:r>
          </a:p>
          <a:p>
            <a:pPr marL="0" indent="0">
              <a:buNone/>
            </a:pPr>
            <a:r>
              <a:rPr lang="ru-RU" dirty="0"/>
              <a:t>С холоду щеки горят;</a:t>
            </a:r>
            <a:br>
              <a:rPr lang="ru-RU" dirty="0"/>
            </a:br>
            <a:r>
              <a:rPr lang="ru-RU" dirty="0"/>
              <a:t>Любо в лесу мне бежать,</a:t>
            </a:r>
            <a:br>
              <a:rPr lang="ru-RU" dirty="0"/>
            </a:br>
            <a:r>
              <a:rPr lang="ru-RU" dirty="0"/>
              <a:t>Слышать, как сучья трещат,</a:t>
            </a:r>
            <a:br>
              <a:rPr lang="ru-RU" dirty="0"/>
            </a:br>
            <a:r>
              <a:rPr lang="ru-RU" dirty="0"/>
              <a:t>Листья ногой загребать!</a:t>
            </a:r>
          </a:p>
          <a:p>
            <a:pPr marL="0" indent="0">
              <a:buNone/>
            </a:pPr>
            <a:r>
              <a:rPr lang="ru-RU" dirty="0"/>
              <a:t>Нет мне здесь прежних утех!</a:t>
            </a:r>
            <a:br>
              <a:rPr lang="ru-RU" dirty="0"/>
            </a:br>
            <a:r>
              <a:rPr lang="ru-RU" dirty="0"/>
              <a:t>Лес с себя тайну совлек:</a:t>
            </a:r>
            <a:br>
              <a:rPr lang="ru-RU" dirty="0"/>
            </a:br>
            <a:r>
              <a:rPr lang="ru-RU" dirty="0"/>
              <a:t>Сорван последний орех,</a:t>
            </a:r>
            <a:br>
              <a:rPr lang="ru-RU" dirty="0"/>
            </a:br>
            <a:r>
              <a:rPr lang="ru-RU" dirty="0" err="1"/>
              <a:t>Свянул</a:t>
            </a:r>
            <a:r>
              <a:rPr lang="ru-RU" dirty="0"/>
              <a:t> последний цветок;</a:t>
            </a:r>
          </a:p>
          <a:p>
            <a:pPr marL="0" indent="0">
              <a:buNone/>
            </a:pPr>
            <a:r>
              <a:rPr lang="ru-RU" dirty="0"/>
              <a:t>Мох не приподнят, не взрыт</a:t>
            </a:r>
            <a:br>
              <a:rPr lang="ru-RU" dirty="0"/>
            </a:br>
            <a:r>
              <a:rPr lang="ru-RU" dirty="0"/>
              <a:t>Грудой кудрявых груздей;</a:t>
            </a:r>
            <a:br>
              <a:rPr lang="ru-RU" dirty="0"/>
            </a:br>
            <a:r>
              <a:rPr lang="ru-RU" dirty="0"/>
              <a:t>Около пня не висит</a:t>
            </a:r>
            <a:br>
              <a:rPr lang="ru-RU" dirty="0"/>
            </a:br>
            <a:r>
              <a:rPr lang="ru-RU" dirty="0"/>
              <a:t>Пурпур брусничных кистей;</a:t>
            </a:r>
          </a:p>
          <a:p>
            <a:pPr marL="0" indent="0">
              <a:buNone/>
            </a:pPr>
            <a:r>
              <a:rPr lang="ru-RU" dirty="0"/>
              <a:t>Долго на листьях, лежит</a:t>
            </a:r>
            <a:br>
              <a:rPr lang="ru-RU" dirty="0"/>
            </a:br>
            <a:r>
              <a:rPr lang="ru-RU" dirty="0"/>
              <a:t>Ночи мороз, и сквозь лес</a:t>
            </a:r>
            <a:br>
              <a:rPr lang="ru-RU" dirty="0"/>
            </a:br>
            <a:r>
              <a:rPr lang="ru-RU" dirty="0"/>
              <a:t>Холодно как-то глядит</a:t>
            </a:r>
            <a:br>
              <a:rPr lang="ru-RU" dirty="0"/>
            </a:br>
            <a:r>
              <a:rPr lang="ru-RU" dirty="0"/>
              <a:t>Ясность прозрачных небес…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AD5A343-BCB1-44D2-8658-B150D43CD0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3812" y="1232756"/>
            <a:ext cx="7613305" cy="486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502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26418">
        <p:circle/>
      </p:transition>
    </mc:Choice>
    <mc:Fallback>
      <p:transition spd="slow" advTm="26418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76601A-8810-420D-9344-7643B66B1B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224645"/>
            <a:ext cx="11316444" cy="1224136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solidFill>
                  <a:schemeClr val="bg1"/>
                </a:solidFill>
              </a:rPr>
              <a:t>Муниципальное бюджетное учреждение культуры </a:t>
            </a:r>
            <a:r>
              <a:rPr lang="ru-RU" sz="3200" dirty="0">
                <a:solidFill>
                  <a:schemeClr val="bg1"/>
                </a:solidFill>
              </a:rPr>
              <a:t>«центральная библиотека»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5F2B3E6-25C8-4D0C-AF67-41E792DFF2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6091572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Источники:</a:t>
            </a:r>
          </a:p>
          <a:p>
            <a:r>
              <a:rPr lang="en-US" dirty="0"/>
              <a:t>http://parnasse.ru/klassika/maikov-apolon-nikolaevich-1821-1897/apolon-maikov-biografija-i-tvorchestvo-poyeta.html</a:t>
            </a:r>
            <a:endParaRPr lang="ru-RU" dirty="0"/>
          </a:p>
          <a:p>
            <a:r>
              <a:rPr lang="en-US" dirty="0"/>
              <a:t>https://rustih.ru/apollon-majkov/</a:t>
            </a: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dirty="0"/>
              <a:t>Губаха, 2021</a:t>
            </a:r>
          </a:p>
        </p:txBody>
      </p:sp>
    </p:spTree>
    <p:extLst>
      <p:ext uri="{BB962C8B-B14F-4D97-AF65-F5344CB8AC3E}">
        <p14:creationId xmlns:p14="http://schemas.microsoft.com/office/powerpoint/2010/main" val="4025252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1391">
        <p:circle/>
      </p:transition>
    </mc:Choice>
    <mc:Fallback>
      <p:transition spd="slow" advTm="1391">
        <p:circle/>
      </p:transition>
    </mc:Fallback>
  </mc:AlternateContent>
</p:sld>
</file>

<file path=ppt/theme/theme1.xml><?xml version="1.0" encoding="utf-8"?>
<a:theme xmlns:a="http://schemas.openxmlformats.org/drawingml/2006/main" name="Сектор">
  <a:themeElements>
    <a:clrScheme name="Синий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9759155-7935-4C61-A06C-C04380D1B16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515</TotalTime>
  <Words>357</Words>
  <Application>Microsoft Office PowerPoint</Application>
  <PresentationFormat>Широкоэкранный</PresentationFormat>
  <Paragraphs>78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Century Gothic</vt:lpstr>
      <vt:lpstr>Monotype Corsiva</vt:lpstr>
      <vt:lpstr>Wingdings 3</vt:lpstr>
      <vt:lpstr>Сектор</vt:lpstr>
      <vt:lpstr>Где царство солнца и лазури,     где блеск полей,              где мир долин! </vt:lpstr>
      <vt:lpstr>Аполлон Николаевич Майков (1821 – 1897)  </vt:lpstr>
      <vt:lpstr>Презентация PowerPoint</vt:lpstr>
      <vt:lpstr>Весна</vt:lpstr>
      <vt:lpstr>Поле зыблется цветами</vt:lpstr>
      <vt:lpstr>Гроза</vt:lpstr>
      <vt:lpstr>Летний дождь</vt:lpstr>
      <vt:lpstr>Сенокос</vt:lpstr>
      <vt:lpstr>Пейзаж </vt:lpstr>
      <vt:lpstr>Осень</vt:lpstr>
      <vt:lpstr>Муниципальное бюджетное учреждение культуры «центральная библиотека»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23</cp:revision>
  <dcterms:created xsi:type="dcterms:W3CDTF">2021-05-17T05:19:46Z</dcterms:created>
  <dcterms:modified xsi:type="dcterms:W3CDTF">2021-05-31T07:56:57Z</dcterms:modified>
</cp:coreProperties>
</file>