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84" r:id="rId6"/>
    <p:sldId id="263" r:id="rId7"/>
    <p:sldId id="286" r:id="rId8"/>
    <p:sldId id="285" r:id="rId9"/>
    <p:sldId id="282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3" r:id="rId24"/>
    <p:sldId id="266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>
      <p:cViewPr varScale="1">
        <p:scale>
          <a:sx n="83" d="100"/>
          <a:sy n="83" d="100"/>
        </p:scale>
        <p:origin x="37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737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708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92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09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9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352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18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1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108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628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281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4524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407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8264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968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4905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599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1F946A8-69E1-42B7-B9B5-E977B01C8676}" type="datetimeFigureOut">
              <a:rPr lang="ru-RU" smtClean="0"/>
              <a:t>21.06.2021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E165087D-95ED-44BA-AE6B-4489108E70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36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1.yadvashem.org/education/entries/russian/76.as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text=&#1082;&#1088;&#1077;&#1084;&#1072;&#1090;&#1086;&#1088;&#1080;&#1081;%20&#1076;&#1091;&#1096;&#1077;&#1075;&#1091;&#1073;&#1082;&#1080;%20&#1074;%20&#1075;&#1077;&#1088;&#1084;&#1072;&#1085;&#1080;&#1080;&amp;from=tabbar" TargetMode="External"/><Relationship Id="rId2" Type="http://schemas.openxmlformats.org/officeDocument/2006/relationships/hyperlink" Target="https://yandex.ru/images/search?text=&#1082;&#1086;&#1085;&#1094;&#1083;&#1072;&#1075;&#1077;&#1088;&#1103;%20&#1092;&#1072;&#1096;&#1080;&#1079;&#1084;&#1072;%20&#1085;&#1072;%20&#1082;&#1072;&#1088;&#1090;&#1077;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x-minus.me/track/29825/&#1073;&#1091;&#1093;&#1077;&#1085;&#1074;&#1072;&#1083;&#1100;&#1076;&#1089;&#1082;&#1080;&#1081;-&#1085;&#1072;&#1073;&#1072;&#1090;" TargetMode="External"/><Relationship Id="rId4" Type="http://schemas.openxmlformats.org/officeDocument/2006/relationships/hyperlink" Target="https://pikabu.ru/story/natsistskie_kontslagerya_v_godyi_vtoroy_mirovoy_voynyi_58614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6EDC2D-864C-47C3-9108-EB6B630F8B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6748" y="-351420"/>
            <a:ext cx="13537504" cy="720942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8504F7-3139-42EC-93CE-B0E66179BA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333" y="1736812"/>
            <a:ext cx="10765196" cy="2664296"/>
          </a:xfrm>
        </p:spPr>
        <p:txBody>
          <a:bodyPr>
            <a:normAutofit/>
          </a:bodyPr>
          <a:lstStyle/>
          <a:p>
            <a:r>
              <a:rPr lang="ru-RU" sz="8800" b="1" dirty="0">
                <a:ln w="2857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28 Days Later Cyr" panose="020B0603050302020204" pitchFamily="34" charset="0"/>
              </a:rPr>
              <a:t>И помнить страшно </a:t>
            </a:r>
            <a:br>
              <a:rPr lang="ru-RU" sz="8800" b="1" dirty="0">
                <a:ln w="2857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28 Days Later Cyr" panose="020B0603050302020204" pitchFamily="34" charset="0"/>
              </a:rPr>
            </a:br>
            <a:r>
              <a:rPr lang="ru-RU" sz="8800" b="1" dirty="0">
                <a:ln w="28575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28 Days Later Cyr" panose="020B0603050302020204" pitchFamily="34" charset="0"/>
              </a:rPr>
              <a:t>и забыть нельзя</a:t>
            </a: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D7FA2488-71B6-4947-BE0B-D79BAE4CE11E}"/>
              </a:ext>
            </a:extLst>
          </p:cNvPr>
          <p:cNvSpPr/>
          <p:nvPr/>
        </p:nvSpPr>
        <p:spPr>
          <a:xfrm>
            <a:off x="335360" y="224644"/>
            <a:ext cx="1116124" cy="10081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DC1A956-AD58-4495-89A2-25AE9CEF68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5421" y="4581128"/>
            <a:ext cx="9901100" cy="540060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Концентрационные лагеря Второй мировой войны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0D65B6-5F7E-4019-A463-7384A17DF19D}"/>
              </a:ext>
            </a:extLst>
          </p:cNvPr>
          <p:cNvSpPr txBox="1"/>
          <p:nvPr/>
        </p:nvSpPr>
        <p:spPr>
          <a:xfrm>
            <a:off x="335360" y="224644"/>
            <a:ext cx="1260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/>
              <a:t>18+</a:t>
            </a:r>
          </a:p>
        </p:txBody>
      </p:sp>
      <p:pic>
        <p:nvPicPr>
          <p:cNvPr id="8" name="Непоседы - Бухенвальдский набат (minus)">
            <a:hlinkClick r:id="" action="ppaction://media"/>
            <a:extLst>
              <a:ext uri="{FF2B5EF4-FFF2-40B4-BE49-F238E27FC236}">
                <a16:creationId xmlns:a16="http://schemas.microsoft.com/office/drawing/2014/main" id="{7DF7E212-5C4F-484C-9E6F-DF9C41E27E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762" end="5295.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2734" y="61964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98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384">
        <p14:flythrough/>
      </p:transition>
    </mc:Choice>
    <mc:Fallback xmlns="">
      <p:transition spd="slow" advTm="33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F7F7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F7F7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8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8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2580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9650D5-72E8-4E3C-B212-C2C26973A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440668"/>
            <a:ext cx="5544616" cy="5976664"/>
          </a:xfrm>
        </p:spPr>
        <p:txBody>
          <a:bodyPr>
            <a:normAutofit fontScale="92500"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Концентрационный лагерь </a:t>
            </a:r>
            <a:r>
              <a:rPr lang="ru-RU" dirty="0">
                <a:solidFill>
                  <a:schemeClr val="bg1"/>
                </a:solidFill>
              </a:rPr>
              <a:t>- место для принудительной изоляции реальных или предполагаемых противников государства, политического режима и т. п. В отличие от тюрем, обычных лагерей для военнопленных и беженцев, концентрационные лагеря создавались по особым декретам во время войны, обострения политической борьбы.</a:t>
            </a:r>
          </a:p>
          <a:p>
            <a:r>
              <a:rPr lang="ru-RU" dirty="0">
                <a:solidFill>
                  <a:schemeClr val="bg1"/>
                </a:solidFill>
              </a:rPr>
              <a:t>В фашистской Германии концентрационные лагеря – инструмент массового государственного террора и геноцида.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844635-56B3-4C64-904F-A4E57D01B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7716" y="104388"/>
            <a:ext cx="5995644" cy="669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77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187">
        <p:split orient="vert"/>
      </p:transition>
    </mc:Choice>
    <mc:Fallback xmlns="">
      <p:transition spd="slow" advClick="0" advTm="4187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F23C7-A07B-4CBF-9D24-3D4D2BCD9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252E8C83-E847-4332-AB5B-21AC3D294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79393" y="1943896"/>
            <a:ext cx="6015265" cy="48021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DC0986-A782-4B5A-B0B7-FA2EE76FD6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10"/>
          <a:stretch/>
        </p:blipFill>
        <p:spPr>
          <a:xfrm>
            <a:off x="97342" y="116632"/>
            <a:ext cx="5786086" cy="435292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2AF7C26-47E0-479E-B0A8-5D78D95D83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14"/>
            <a:ext cx="120946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329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80">
        <p15:prstTrans prst="fracture"/>
      </p:transition>
    </mc:Choice>
    <mc:Fallback xmlns="">
      <p:transition spd="slow" advTm="208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9523D5F-136B-4CEB-92EF-B76ED4EA0D00}"/>
              </a:ext>
            </a:extLst>
          </p:cNvPr>
          <p:cNvSpPr/>
          <p:nvPr/>
        </p:nvSpPr>
        <p:spPr>
          <a:xfrm>
            <a:off x="407368" y="512676"/>
            <a:ext cx="5796644" cy="6028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</a:rPr>
              <a:t>Заключенные концлагерей были лишены свободы. Эсэсовцы строго контролировали все аспекты их жизни. Нарушители порядка жестоко наказывались, подвергаясь побоям, одиночному заключению, лишением пищи и другим формам наказания. Узники классифицировались в зависимости от их места рождения и причинам заключения.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</a:rPr>
              <a:t>Заключенные в лагерях подразделялись на четыре группы: политические противники режима, представители "низших рас", уголовные преступники и "неблагонадежные элементы".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26AD00C-E02E-4E60-B9D2-6CCC7470D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056" y="1088740"/>
            <a:ext cx="5407621" cy="43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9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505">
        <p:split orient="vert"/>
      </p:transition>
    </mc:Choice>
    <mc:Fallback xmlns="">
      <p:transition spd="slow" advClick="0" advTm="5505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9523D5F-136B-4CEB-92EF-B76ED4EA0D00}"/>
              </a:ext>
            </a:extLst>
          </p:cNvPr>
          <p:cNvSpPr/>
          <p:nvPr/>
        </p:nvSpPr>
        <p:spPr>
          <a:xfrm>
            <a:off x="479376" y="512676"/>
            <a:ext cx="576064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</a:rPr>
              <a:t>Все узники концлагерей были обязаны носить отличительные знаки на одежде, в том числе порядковый номер и цветной треугольник ("винкель") на левой стороне груди и правом колене.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</a:rPr>
              <a:t> Все политические заключенные носили треугольник красного цвета, уголовники – зеленый, "неблагонадежные" – черный, гомосексуалисты – розовый, цыгане – коричневый, евреи – желтый, а также шестиконечную "звезду Давида".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</a:rPr>
              <a:t>Цыгане и евреи подлежали безусловному физическому истреблению и содержались в отдельных бараках.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ED0A893-99F0-4832-94B6-0DBB28594D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81" r="1175" b="43700"/>
          <a:stretch/>
        </p:blipFill>
        <p:spPr>
          <a:xfrm>
            <a:off x="7610609" y="162337"/>
            <a:ext cx="3813983" cy="298547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B10C96-6FB8-48C7-B39D-272890918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104" y="3266663"/>
            <a:ext cx="47752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5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602">
        <p15:prstTrans prst="fracture"/>
      </p:transition>
    </mc:Choice>
    <mc:Fallback xmlns="">
      <p:transition spd="slow" advTm="4602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D99A1DA-ACD5-4C17-867A-746BBF46B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9412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179A2E-6466-45AE-867E-24EF272DC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1A23C77-B260-437A-B1D5-7B480F38F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17957"/>
            <a:ext cx="6027855" cy="44076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FD8447-058E-47B8-BE72-F115A39367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9030"/>
          <a:stretch/>
        </p:blipFill>
        <p:spPr>
          <a:xfrm>
            <a:off x="6166337" y="2456893"/>
            <a:ext cx="6025663" cy="440764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4472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62">
        <p:split orient="vert"/>
      </p:transition>
    </mc:Choice>
    <mc:Fallback xmlns="">
      <p:transition spd="slow" advClick="0" advTm="1462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22D7873D-E12C-4477-8F83-14E0E7642B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3352" y="365125"/>
            <a:ext cx="4248472" cy="5811837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>
                <a:solidFill>
                  <a:schemeClr val="bg1"/>
                </a:solidFill>
              </a:rPr>
              <a:t>В концентрационных лагерях содержались и дети. Их использовали как доноров крови для нужд немецкой армии. </a:t>
            </a:r>
          </a:p>
          <a:p>
            <a:endParaRPr lang="ru-RU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F7C7733D-F45A-4388-A51F-F9C72FF2CA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2024" y="4163262"/>
            <a:ext cx="5041776" cy="2013700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Кровь брали у здоровых детей, в том числе малюток, до тех пор пока те не падали в обморок, после этого заболевших детей относили в так называемую больницу, где они умирали</a:t>
            </a:r>
            <a:r>
              <a:rPr lang="ru-RU" dirty="0"/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8A5A986-2412-45DE-AD86-20F955D62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5" y="2795838"/>
            <a:ext cx="5615530" cy="404127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AE26EF4-E6C4-41D5-9734-7E07375D9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4107" y="14420"/>
            <a:ext cx="7571888" cy="379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65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704">
        <p15:prstTrans prst="fracture"/>
      </p:transition>
    </mc:Choice>
    <mc:Fallback xmlns="">
      <p:transition spd="slow" advClick="0" advTm="3704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29650D5-72E8-4E3C-B212-C2C26973A7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1384" y="188641"/>
            <a:ext cx="5593832" cy="5988322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bg1"/>
                </a:solidFill>
              </a:rPr>
              <a:t>Фашистские концлагеря предназначались для физического уничтожения целых народов, в первую очередь славянских; тотального истребления евреев, цыган. 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EA4F9D5F-FD07-4F77-84DC-36B161FDB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1557" y="4185084"/>
            <a:ext cx="4942243" cy="1991878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chemeClr val="bg1"/>
                </a:solidFill>
              </a:rPr>
              <a:t>Для этого они оснащались душегубками, газовыми камерами, крематориями и другими средствами массового истребления людей.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FBBE29D-E4A3-46F8-90A0-4A3C18F70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16" y="2816932"/>
            <a:ext cx="5136570" cy="385242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DA4547-3CA8-45EE-A3E0-4BCE94346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664" y="188641"/>
            <a:ext cx="5627390" cy="375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35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696">
        <p:split orient="vert"/>
      </p:transition>
    </mc:Choice>
    <mc:Fallback xmlns="">
      <p:transition spd="slow" advClick="0" advTm="5696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4E68DC-0196-405D-9E02-9A67998FE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568" y="365125"/>
            <a:ext cx="11412052" cy="1325563"/>
          </a:xfrm>
        </p:spPr>
        <p:txBody>
          <a:bodyPr>
            <a:normAutofit fontScale="90000"/>
          </a:bodyPr>
          <a:lstStyle/>
          <a:p>
            <a:r>
              <a:rPr lang="ru-RU" sz="5300" b="1" dirty="0">
                <a:ln w="19050">
                  <a:solidFill>
                    <a:schemeClr val="bg1"/>
                  </a:solidFill>
                </a:ln>
                <a:solidFill>
                  <a:schemeClr val="tx1"/>
                </a:solidFill>
                <a:latin typeface="28 Days Later Cyr" panose="020B0603050302020204" pitchFamily="34" charset="0"/>
              </a:rPr>
              <a:t>Концентрационные лагеря нацистской Германии</a:t>
            </a:r>
            <a:br>
              <a:rPr lang="ru-RU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28 Days Later Cyr" panose="020B0603050302020204" pitchFamily="34" charset="0"/>
              </a:rPr>
            </a:br>
            <a:endParaRPr lang="ru-RU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28 Days Later Cyr" panose="020B06030503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522084-08D6-4250-B535-751A076A1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4568" y="1690689"/>
            <a:ext cx="5804460" cy="494266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1.</a:t>
            </a:r>
            <a:r>
              <a:rPr lang="ru-RU" sz="6400" dirty="0">
                <a:solidFill>
                  <a:schemeClr val="bg1"/>
                </a:solidFill>
              </a:rPr>
              <a:t>	</a:t>
            </a:r>
            <a:r>
              <a:rPr lang="ru-RU" sz="6400" b="1" dirty="0" err="1">
                <a:solidFill>
                  <a:schemeClr val="bg1"/>
                </a:solidFill>
              </a:rPr>
              <a:t>Арбайтсдорф</a:t>
            </a:r>
            <a:r>
              <a:rPr lang="ru-RU" sz="6400" b="1" dirty="0">
                <a:solidFill>
                  <a:schemeClr val="bg1"/>
                </a:solidFill>
              </a:rPr>
              <a:t>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2.	Аушвиц/Освенцим/</a:t>
            </a:r>
            <a:r>
              <a:rPr lang="ru-RU" sz="6400" b="1" dirty="0" err="1">
                <a:solidFill>
                  <a:schemeClr val="bg1"/>
                </a:solidFill>
              </a:rPr>
              <a:t>Биркенау</a:t>
            </a:r>
            <a:r>
              <a:rPr lang="ru-RU" sz="6400" b="1" dirty="0">
                <a:solidFill>
                  <a:schemeClr val="bg1"/>
                </a:solidFill>
              </a:rPr>
              <a:t> (Освенцим, 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3.	Берген-</a:t>
            </a:r>
            <a:r>
              <a:rPr lang="ru-RU" sz="6400" b="1" dirty="0" err="1">
                <a:solidFill>
                  <a:schemeClr val="bg1"/>
                </a:solidFill>
              </a:rPr>
              <a:t>Бельзен</a:t>
            </a:r>
            <a:r>
              <a:rPr lang="ru-RU" sz="6400" b="1" dirty="0">
                <a:solidFill>
                  <a:schemeClr val="bg1"/>
                </a:solidFill>
              </a:rPr>
              <a:t>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4.	Бухенвальд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5.	Варшава (Польша)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6.	</a:t>
            </a:r>
            <a:r>
              <a:rPr lang="ru-RU" sz="6400" b="1" dirty="0" err="1">
                <a:solidFill>
                  <a:schemeClr val="bg1"/>
                </a:solidFill>
              </a:rPr>
              <a:t>Герцогенбуш</a:t>
            </a:r>
            <a:r>
              <a:rPr lang="ru-RU" sz="6400" b="1" dirty="0">
                <a:solidFill>
                  <a:schemeClr val="bg1"/>
                </a:solidFill>
              </a:rPr>
              <a:t> (Нидерланды)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7.	Гросс-Розен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8.	Дахау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9.	</a:t>
            </a:r>
            <a:r>
              <a:rPr lang="ru-RU" sz="6400" b="1" dirty="0" err="1">
                <a:solidFill>
                  <a:schemeClr val="bg1"/>
                </a:solidFill>
              </a:rPr>
              <a:t>Кауен</a:t>
            </a:r>
            <a:r>
              <a:rPr lang="ru-RU" sz="6400" b="1" dirty="0">
                <a:solidFill>
                  <a:schemeClr val="bg1"/>
                </a:solidFill>
              </a:rPr>
              <a:t> (Каунас, Литва)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10.	Саласпилс (Саласпилс, Латвия)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11.	</a:t>
            </a:r>
            <a:r>
              <a:rPr lang="ru-RU" sz="6400" b="1" dirty="0" err="1">
                <a:solidFill>
                  <a:schemeClr val="bg1"/>
                </a:solidFill>
              </a:rPr>
              <a:t>Плашов</a:t>
            </a:r>
            <a:r>
              <a:rPr lang="ru-RU" sz="6400" b="1" dirty="0">
                <a:solidFill>
                  <a:schemeClr val="bg1"/>
                </a:solidFill>
              </a:rPr>
              <a:t> (Краков, 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12.	</a:t>
            </a:r>
            <a:r>
              <a:rPr lang="ru-RU" sz="6400" b="1" dirty="0" err="1">
                <a:solidFill>
                  <a:schemeClr val="bg1"/>
                </a:solidFill>
              </a:rPr>
              <a:t>Собибор</a:t>
            </a:r>
            <a:r>
              <a:rPr lang="ru-RU" sz="6400" b="1" dirty="0">
                <a:solidFill>
                  <a:schemeClr val="bg1"/>
                </a:solidFill>
              </a:rPr>
              <a:t> (</a:t>
            </a:r>
            <a:r>
              <a:rPr lang="ru-RU" sz="6400" b="1" dirty="0" err="1">
                <a:solidFill>
                  <a:schemeClr val="bg1"/>
                </a:solidFill>
              </a:rPr>
              <a:t>Собибур</a:t>
            </a:r>
            <a:r>
              <a:rPr lang="ru-RU" sz="6400" b="1" dirty="0">
                <a:solidFill>
                  <a:schemeClr val="bg1"/>
                </a:solidFill>
              </a:rPr>
              <a:t>, 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13.	Треблинка (Треблинка, 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14.	Заксенхаузен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15.	Майданек (Люблин, Польша)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16.	Маутхаузен (Австрия)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17.	</a:t>
            </a:r>
            <a:r>
              <a:rPr lang="ru-RU" sz="6400" b="1" dirty="0" err="1">
                <a:solidFill>
                  <a:schemeClr val="bg1"/>
                </a:solidFill>
              </a:rPr>
              <a:t>Миттельбау</a:t>
            </a:r>
            <a:r>
              <a:rPr lang="ru-RU" sz="6400" b="1" dirty="0">
                <a:solidFill>
                  <a:schemeClr val="bg1"/>
                </a:solidFill>
              </a:rPr>
              <a:t>-Дора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18.	</a:t>
            </a:r>
            <a:r>
              <a:rPr lang="ru-RU" sz="6400" b="1" dirty="0" err="1">
                <a:solidFill>
                  <a:schemeClr val="bg1"/>
                </a:solidFill>
              </a:rPr>
              <a:t>Нацвейлер-Штрутгоф</a:t>
            </a:r>
            <a:r>
              <a:rPr lang="ru-RU" sz="6400" b="1" dirty="0">
                <a:solidFill>
                  <a:schemeClr val="bg1"/>
                </a:solidFill>
              </a:rPr>
              <a:t> (Франция)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19.	</a:t>
            </a:r>
            <a:r>
              <a:rPr lang="ru-RU" sz="6400" b="1" dirty="0" err="1">
                <a:solidFill>
                  <a:schemeClr val="bg1"/>
                </a:solidFill>
              </a:rPr>
              <a:t>Фонтевро</a:t>
            </a:r>
            <a:r>
              <a:rPr lang="ru-RU" sz="6400" b="1" dirty="0">
                <a:solidFill>
                  <a:schemeClr val="bg1"/>
                </a:solidFill>
              </a:rPr>
              <a:t> — лагерь для пленных французских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400" b="1" dirty="0">
                <a:solidFill>
                  <a:schemeClr val="bg1"/>
                </a:solidFill>
              </a:rPr>
              <a:t>                      партизан (Франция)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20323ED-3917-4768-B738-F94C76251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22974" y="1772816"/>
            <a:ext cx="5409630" cy="4404147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20.</a:t>
            </a:r>
            <a:r>
              <a:rPr lang="ru-RU" sz="5600" dirty="0">
                <a:solidFill>
                  <a:schemeClr val="bg1"/>
                </a:solidFill>
              </a:rPr>
              <a:t>	</a:t>
            </a:r>
            <a:r>
              <a:rPr lang="ru-RU" sz="5600" b="1" dirty="0" err="1">
                <a:solidFill>
                  <a:schemeClr val="bg1"/>
                </a:solidFill>
              </a:rPr>
              <a:t>Нейенгамме</a:t>
            </a:r>
            <a:r>
              <a:rPr lang="ru-RU" sz="5600" b="1" dirty="0">
                <a:solidFill>
                  <a:schemeClr val="bg1"/>
                </a:solidFill>
              </a:rPr>
              <a:t>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21.	</a:t>
            </a:r>
            <a:r>
              <a:rPr lang="ru-RU" sz="5600" b="1" dirty="0" err="1">
                <a:solidFill>
                  <a:schemeClr val="bg1"/>
                </a:solidFill>
              </a:rPr>
              <a:t>Нидерхаген-Вевельсбург</a:t>
            </a:r>
            <a:r>
              <a:rPr lang="ru-RU" sz="5600" b="1" dirty="0">
                <a:solidFill>
                  <a:schemeClr val="bg1"/>
                </a:solidFill>
              </a:rPr>
              <a:t>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22.	Равенсбрюк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23.	Рига-</a:t>
            </a:r>
            <a:r>
              <a:rPr lang="ru-RU" sz="5600" b="1" dirty="0" err="1">
                <a:solidFill>
                  <a:schemeClr val="bg1"/>
                </a:solidFill>
              </a:rPr>
              <a:t>Кайзервальд</a:t>
            </a:r>
            <a:r>
              <a:rPr lang="ru-RU" sz="5600" b="1" dirty="0">
                <a:solidFill>
                  <a:schemeClr val="bg1"/>
                </a:solidFill>
              </a:rPr>
              <a:t> (Латвия)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24.	Малый </a:t>
            </a:r>
            <a:r>
              <a:rPr lang="ru-RU" sz="5600" b="1" dirty="0" err="1">
                <a:solidFill>
                  <a:schemeClr val="bg1"/>
                </a:solidFill>
              </a:rPr>
              <a:t>Тростенец</a:t>
            </a:r>
            <a:r>
              <a:rPr lang="ru-RU" sz="5600" b="1" dirty="0">
                <a:solidFill>
                  <a:schemeClr val="bg1"/>
                </a:solidFill>
              </a:rPr>
              <a:t> (пригород Минска (Белоруссия)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25.	</a:t>
            </a:r>
            <a:r>
              <a:rPr lang="ru-RU" sz="5600" b="1" dirty="0" err="1">
                <a:solidFill>
                  <a:schemeClr val="bg1"/>
                </a:solidFill>
              </a:rPr>
              <a:t>Файфара</a:t>
            </a:r>
            <a:r>
              <a:rPr lang="ru-RU" sz="5600" b="1" dirty="0">
                <a:solidFill>
                  <a:schemeClr val="bg1"/>
                </a:solidFill>
              </a:rPr>
              <a:t>/</a:t>
            </a:r>
            <a:r>
              <a:rPr lang="ru-RU" sz="5600" b="1" dirty="0" err="1">
                <a:solidFill>
                  <a:schemeClr val="bg1"/>
                </a:solidFill>
              </a:rPr>
              <a:t>Вайвара</a:t>
            </a:r>
            <a:r>
              <a:rPr lang="ru-RU" sz="5600" b="1" dirty="0">
                <a:solidFill>
                  <a:schemeClr val="bg1"/>
                </a:solidFill>
              </a:rPr>
              <a:t> (Эстония)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26.	</a:t>
            </a:r>
            <a:r>
              <a:rPr lang="ru-RU" sz="5600" b="1" dirty="0" err="1">
                <a:solidFill>
                  <a:schemeClr val="bg1"/>
                </a:solidFill>
              </a:rPr>
              <a:t>Флоссенбург</a:t>
            </a:r>
            <a:r>
              <a:rPr lang="ru-RU" sz="5600" b="1" dirty="0">
                <a:solidFill>
                  <a:schemeClr val="bg1"/>
                </a:solidFill>
              </a:rPr>
              <a:t> (Германия)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27.	</a:t>
            </a:r>
            <a:r>
              <a:rPr lang="ru-RU" sz="5600" b="1" dirty="0" err="1">
                <a:solidFill>
                  <a:schemeClr val="bg1"/>
                </a:solidFill>
              </a:rPr>
              <a:t>Штуттхоф</a:t>
            </a:r>
            <a:r>
              <a:rPr lang="ru-RU" sz="5600" b="1" dirty="0">
                <a:solidFill>
                  <a:schemeClr val="bg1"/>
                </a:solidFill>
              </a:rPr>
              <a:t> (пригород Гданьска </a:t>
            </a:r>
            <a:r>
              <a:rPr lang="ru-RU" sz="5600" b="1" dirty="0" err="1">
                <a:solidFill>
                  <a:schemeClr val="bg1"/>
                </a:solidFill>
              </a:rPr>
              <a:t>Штутово</a:t>
            </a:r>
            <a:r>
              <a:rPr lang="ru-RU" sz="5600" b="1" dirty="0">
                <a:solidFill>
                  <a:schemeClr val="bg1"/>
                </a:solidFill>
              </a:rPr>
              <a:t>, Польша[20])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28.	лагерь «</a:t>
            </a:r>
            <a:r>
              <a:rPr lang="ru-RU" sz="5600" b="1" dirty="0" err="1">
                <a:solidFill>
                  <a:schemeClr val="bg1"/>
                </a:solidFill>
              </a:rPr>
              <a:t>Дранси</a:t>
            </a:r>
            <a:r>
              <a:rPr lang="ru-RU" sz="5600" b="1" dirty="0">
                <a:solidFill>
                  <a:schemeClr val="bg1"/>
                </a:solidFill>
              </a:rPr>
              <a:t>» (фр. </a:t>
            </a:r>
            <a:r>
              <a:rPr lang="ru-RU" sz="5600" b="1" dirty="0" err="1">
                <a:solidFill>
                  <a:schemeClr val="bg1"/>
                </a:solidFill>
              </a:rPr>
              <a:t>Drancy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29.	</a:t>
            </a:r>
            <a:r>
              <a:rPr lang="ru-RU" sz="5600" b="1" dirty="0" err="1">
                <a:solidFill>
                  <a:schemeClr val="bg1"/>
                </a:solidFill>
              </a:rPr>
              <a:t>Терезиенштадт</a:t>
            </a:r>
            <a:r>
              <a:rPr lang="ru-RU" sz="5600" b="1" dirty="0">
                <a:solidFill>
                  <a:schemeClr val="bg1"/>
                </a:solidFill>
              </a:rPr>
              <a:t> (нем. </a:t>
            </a:r>
            <a:r>
              <a:rPr lang="ru-RU" sz="5600" b="1" dirty="0" err="1">
                <a:solidFill>
                  <a:schemeClr val="bg1"/>
                </a:solidFill>
              </a:rPr>
              <a:t>Theresienstadt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30.	Хаммельбург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31.	</a:t>
            </a:r>
            <a:r>
              <a:rPr lang="ru-RU" sz="5600" b="1" dirty="0" err="1">
                <a:solidFill>
                  <a:schemeClr val="bg1"/>
                </a:solidFill>
              </a:rPr>
              <a:t>Плашов</a:t>
            </a:r>
            <a:r>
              <a:rPr lang="ru-RU" sz="5600" b="1" dirty="0">
                <a:solidFill>
                  <a:schemeClr val="bg1"/>
                </a:solidFill>
              </a:rPr>
              <a:t> (пол. </a:t>
            </a:r>
            <a:r>
              <a:rPr lang="ru-RU" sz="5600" b="1" dirty="0" err="1">
                <a:solidFill>
                  <a:schemeClr val="bg1"/>
                </a:solidFill>
              </a:rPr>
              <a:t>Płaszów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32.	</a:t>
            </a:r>
            <a:r>
              <a:rPr lang="ru-RU" sz="5600" b="1" dirty="0" err="1">
                <a:solidFill>
                  <a:schemeClr val="bg1"/>
                </a:solidFill>
              </a:rPr>
              <a:t>Сырецкий</a:t>
            </a:r>
            <a:r>
              <a:rPr lang="ru-RU" sz="5600" b="1" dirty="0">
                <a:solidFill>
                  <a:schemeClr val="bg1"/>
                </a:solidFill>
              </a:rPr>
              <a:t> концентрационный лагерь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33.	</a:t>
            </a:r>
            <a:r>
              <a:rPr lang="ru-RU" sz="5600" b="1" dirty="0" err="1">
                <a:solidFill>
                  <a:schemeClr val="bg1"/>
                </a:solidFill>
              </a:rPr>
              <a:t>Амерсфорт</a:t>
            </a:r>
            <a:r>
              <a:rPr lang="ru-RU" sz="5600" b="1" dirty="0">
                <a:solidFill>
                  <a:schemeClr val="bg1"/>
                </a:solidFill>
              </a:rPr>
              <a:t> (нем. </a:t>
            </a:r>
            <a:r>
              <a:rPr lang="ru-RU" sz="5600" b="1" dirty="0" err="1">
                <a:solidFill>
                  <a:schemeClr val="bg1"/>
                </a:solidFill>
              </a:rPr>
              <a:t>Durchgangslager</a:t>
            </a:r>
            <a:r>
              <a:rPr lang="ru-RU" sz="5600" b="1" dirty="0">
                <a:solidFill>
                  <a:schemeClr val="bg1"/>
                </a:solidFill>
              </a:rPr>
              <a:t> </a:t>
            </a:r>
            <a:r>
              <a:rPr lang="ru-RU" sz="5600" b="1" dirty="0" err="1">
                <a:solidFill>
                  <a:schemeClr val="bg1"/>
                </a:solidFill>
              </a:rPr>
              <a:t>Amersfoort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34.	концентрационный лагерь </a:t>
            </a:r>
            <a:r>
              <a:rPr lang="ru-RU" sz="5600" b="1" dirty="0" err="1">
                <a:solidFill>
                  <a:schemeClr val="bg1"/>
                </a:solidFill>
              </a:rPr>
              <a:t>Баница</a:t>
            </a:r>
            <a:r>
              <a:rPr lang="ru-RU" sz="5600" b="1" dirty="0">
                <a:solidFill>
                  <a:schemeClr val="bg1"/>
                </a:solidFill>
              </a:rPr>
              <a:t> (нем. KZ </a:t>
            </a:r>
            <a:r>
              <a:rPr lang="ru-RU" sz="5600" b="1" dirty="0" err="1">
                <a:solidFill>
                  <a:schemeClr val="bg1"/>
                </a:solidFill>
              </a:rPr>
              <a:t>Banjica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35.	лагерь «</a:t>
            </a:r>
            <a:r>
              <a:rPr lang="ru-RU" sz="5600" b="1" dirty="0" err="1">
                <a:solidFill>
                  <a:schemeClr val="bg1"/>
                </a:solidFill>
              </a:rPr>
              <a:t>Белжец</a:t>
            </a:r>
            <a:r>
              <a:rPr lang="ru-RU" sz="5600" b="1" dirty="0">
                <a:solidFill>
                  <a:schemeClr val="bg1"/>
                </a:solidFill>
              </a:rPr>
              <a:t>» (польск. </a:t>
            </a:r>
            <a:r>
              <a:rPr lang="ru-RU" sz="5600" b="1" dirty="0" err="1">
                <a:solidFill>
                  <a:schemeClr val="bg1"/>
                </a:solidFill>
              </a:rPr>
              <a:t>Bełżec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36.	Берлин-</a:t>
            </a:r>
            <a:r>
              <a:rPr lang="ru-RU" sz="5600" b="1" dirty="0" err="1">
                <a:solidFill>
                  <a:schemeClr val="bg1"/>
                </a:solidFill>
              </a:rPr>
              <a:t>Марцан</a:t>
            </a:r>
            <a:r>
              <a:rPr lang="ru-RU" sz="5600" b="1" dirty="0">
                <a:solidFill>
                  <a:schemeClr val="bg1"/>
                </a:solidFill>
              </a:rPr>
              <a:t> (нем. </a:t>
            </a:r>
            <a:r>
              <a:rPr lang="ru-RU" sz="5600" b="1" dirty="0" err="1">
                <a:solidFill>
                  <a:schemeClr val="bg1"/>
                </a:solidFill>
              </a:rPr>
              <a:t>Berlin-Marzahn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37.	Богдановка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38.	концентрационный лагерь в Больцано (</a:t>
            </a:r>
            <a:r>
              <a:rPr lang="ru-RU" sz="5600" b="1" dirty="0" err="1">
                <a:solidFill>
                  <a:schemeClr val="bg1"/>
                </a:solidFill>
              </a:rPr>
              <a:t>Бозене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39.	</a:t>
            </a:r>
            <a:r>
              <a:rPr lang="ru-RU" sz="5600" b="1" dirty="0" err="1">
                <a:solidFill>
                  <a:schemeClr val="bg1"/>
                </a:solidFill>
              </a:rPr>
              <a:t>Брайтенау</a:t>
            </a:r>
            <a:r>
              <a:rPr lang="ru-RU" sz="5600" b="1" dirty="0">
                <a:solidFill>
                  <a:schemeClr val="bg1"/>
                </a:solidFill>
              </a:rPr>
              <a:t> (нем. </a:t>
            </a:r>
            <a:r>
              <a:rPr lang="ru-RU" sz="5600" b="1" dirty="0" err="1">
                <a:solidFill>
                  <a:schemeClr val="bg1"/>
                </a:solidFill>
              </a:rPr>
              <a:t>Breitenau</a:t>
            </a:r>
            <a:r>
              <a:rPr lang="ru-RU" sz="5600" b="1" dirty="0">
                <a:solidFill>
                  <a:schemeClr val="bg1"/>
                </a:solidFill>
              </a:rPr>
              <a:t>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>
                <a:solidFill>
                  <a:schemeClr val="bg1"/>
                </a:solidFill>
              </a:rPr>
              <a:t>40.	</a:t>
            </a:r>
            <a:r>
              <a:rPr lang="ru-RU" sz="5600" b="1" dirty="0" err="1">
                <a:solidFill>
                  <a:schemeClr val="bg1"/>
                </a:solidFill>
              </a:rPr>
              <a:t>Бретвет</a:t>
            </a:r>
            <a:endParaRPr lang="ru-RU" sz="5600" b="1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A7686-F428-4D0D-8366-7FB595CCFF0F}"/>
              </a:ext>
            </a:extLst>
          </p:cNvPr>
          <p:cNvSpPr txBox="1"/>
          <p:nvPr/>
        </p:nvSpPr>
        <p:spPr>
          <a:xfrm>
            <a:off x="3467708" y="711478"/>
            <a:ext cx="8459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Правительством ФРГ официально признаны следующие концентрационные лагеря (1939—1945 гг.) (которых в реальности было намного больше, свыше 42 тысяч разного рода лагерей и гетто):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8331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761">
        <p15:prstTrans prst="fracture"/>
      </p:transition>
    </mc:Choice>
    <mc:Fallback xmlns="">
      <p:transition spd="slow" advClick="0" advTm="2761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9A705-8D30-46C8-A6AD-C580D6F6D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701516" cy="1325563"/>
          </a:xfrm>
        </p:spPr>
        <p:txBody>
          <a:bodyPr>
            <a:normAutofit/>
          </a:bodyPr>
          <a:lstStyle/>
          <a:p>
            <a:r>
              <a:rPr lang="ru-RU" sz="7200" b="1" dirty="0">
                <a:ln>
                  <a:solidFill>
                    <a:sysClr val="windowText" lastClr="000000"/>
                  </a:solidFill>
                </a:ln>
                <a:latin typeface="28 Days Later Cyr" panose="020B0603050302020204" pitchFamily="34" charset="0"/>
              </a:rPr>
              <a:t>Дахау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12DE3D-C326-471A-9880-B3BF3DFC5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404" y="1825625"/>
            <a:ext cx="396044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Первый концентрационный лагерь для политических заключённых в Германии был создан почти сразу после прихода к власти Гитлера, в 1933 г. Он располагался на окраине городка Дахау (близ Мюнхена).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C50973-B378-48A8-9B91-785FD38E9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9876" y="476672"/>
            <a:ext cx="7100201" cy="536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9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758">
        <p:split orient="vert"/>
      </p:transition>
    </mc:Choice>
    <mc:Fallback xmlns="">
      <p:transition spd="slow" advClick="0" advTm="3758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07A29F2-C786-4BDC-9B02-07333DA60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64" y="800708"/>
            <a:ext cx="5325075" cy="5376255"/>
          </a:xfrm>
        </p:spPr>
        <p:txBody>
          <a:bodyPr/>
          <a:lstStyle/>
          <a:p>
            <a:r>
              <a:rPr lang="ru-RU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Дахау</a:t>
            </a:r>
            <a:r>
              <a:rPr lang="ru-RU" dirty="0">
                <a:solidFill>
                  <a:schemeClr val="bg1"/>
                </a:solidFill>
              </a:rPr>
              <a:t> имел около 130 филиалов и внешних рабочих команд, расположенных в Южной Германии. Узниками Дахау были более 250 тысяч человек из 24 стран; замучены или убиты около 70 тысяч человек (в т. ч. около 12 тысяч советских граждан).</a:t>
            </a:r>
          </a:p>
          <a:p>
            <a:r>
              <a:rPr lang="ru-RU" dirty="0">
                <a:solidFill>
                  <a:schemeClr val="bg1"/>
                </a:solidFill>
              </a:rPr>
              <a:t>Дахау был освобожден 29 апреля 1945 г. американскими войсками.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33C28F-1300-4DB8-A5C2-0294C276B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060" y="3429000"/>
            <a:ext cx="5169575" cy="34455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EDD978-D3D7-49FF-A86E-585D27321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16632"/>
            <a:ext cx="609419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1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213">
        <p15:prstTrans prst="fracture"/>
      </p:transition>
    </mc:Choice>
    <mc:Fallback xmlns="">
      <p:transition spd="slow" advClick="0" advTm="4213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B3970E-EF87-4925-B234-885F7D4F4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484" y="224645"/>
            <a:ext cx="9902316" cy="1132209"/>
          </a:xfrm>
        </p:spPr>
        <p:txBody>
          <a:bodyPr>
            <a:normAutofit/>
          </a:bodyPr>
          <a:lstStyle/>
          <a:p>
            <a:r>
              <a:rPr lang="ru-RU" sz="6000" b="1" dirty="0">
                <a:ln w="19050">
                  <a:solidFill>
                    <a:schemeClr val="bg1"/>
                  </a:solidFill>
                </a:ln>
                <a:latin typeface="28 Days Later Cyr" panose="020B0603050302020204" pitchFamily="34" charset="0"/>
              </a:rPr>
              <a:t>Бухенвальд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5F0B48-C012-47B8-AB4C-E6EC2FDA9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2204" y="872716"/>
            <a:ext cx="3816424" cy="5620159"/>
          </a:xfrm>
        </p:spPr>
        <p:txBody>
          <a:bodyPr>
            <a:normAutofit lnSpcReduction="10000"/>
          </a:bodyPr>
          <a:lstStyle/>
          <a:p>
            <a:r>
              <a:rPr lang="ru-RU" sz="3200" dirty="0">
                <a:solidFill>
                  <a:schemeClr val="bg1"/>
                </a:solidFill>
              </a:rPr>
              <a:t>Бухенвальд (</a:t>
            </a:r>
            <a:r>
              <a:rPr lang="ru-RU" sz="3200" dirty="0" err="1">
                <a:solidFill>
                  <a:schemeClr val="bg1"/>
                </a:solidFill>
              </a:rPr>
              <a:t>Buchenwald</a:t>
            </a:r>
            <a:r>
              <a:rPr lang="ru-RU" sz="3200" dirty="0">
                <a:solidFill>
                  <a:schemeClr val="bg1"/>
                </a:solidFill>
              </a:rPr>
              <a:t>) – один из крупнейших нацистских концлагерей. Был создан в 1937 году в окрестностях города Веймара (Германия). Первоначально назывался </a:t>
            </a:r>
            <a:r>
              <a:rPr lang="ru-RU" sz="3200" dirty="0" err="1">
                <a:solidFill>
                  <a:schemeClr val="bg1"/>
                </a:solidFill>
              </a:rPr>
              <a:t>Эттерсберг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  <a:endParaRPr lang="ru-RU" sz="3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56ACC6-16FD-44E7-9737-F77290D79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89" y="1497335"/>
            <a:ext cx="7700215" cy="513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29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592">
        <p:split orient="vert"/>
      </p:transition>
    </mc:Choice>
    <mc:Fallback xmlns="">
      <p:transition spd="slow" advClick="0" advTm="4592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8FDF805-12AF-4434-BF43-6344F36AC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364" y="260648"/>
            <a:ext cx="6804756" cy="601266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Бухенвальд имел 66 филиалов и внешних рабочих команд. Наиболее крупные: "Дора" (около г. Нордхаузен), "Лаура" (около г. Заальфельд) и "Ордруф" (в Тюрингии), где монтировались самолеты-снаряды ФАУ.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96B87D-2CD6-4748-A611-05660C0C1B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01"/>
          <a:stretch/>
        </p:blipFill>
        <p:spPr>
          <a:xfrm>
            <a:off x="7032104" y="908720"/>
            <a:ext cx="5159896" cy="445781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E9AE27-D2C5-4F07-BB50-4C8B4D39A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9436" y="2744924"/>
            <a:ext cx="5256584" cy="394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31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117">
        <p15:prstTrans prst="fracture"/>
      </p:transition>
    </mc:Choice>
    <mc:Fallback xmlns="">
      <p:transition spd="slow" advClick="0" advTm="4117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E0580E3-6E03-4314-99E1-AE667E535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388" y="365125"/>
            <a:ext cx="10766412" cy="867631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chemeClr val="bg1"/>
                </a:solidFill>
              </a:rPr>
              <a:t>«Каждому своё» - надпись на воротах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99D585-B7A4-4FC8-8D5D-CBCC665E4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776" y="1825625"/>
            <a:ext cx="4216808" cy="4667250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1"/>
                </a:solidFill>
              </a:rPr>
              <a:t>С 1937 по 1945 гг. узниками лагеря были около 239 тысяч человек. Всего в Бухенвальде было замучено 56 тыс. заключенных 18 национальностей .</a:t>
            </a:r>
          </a:p>
          <a:p>
            <a:r>
              <a:rPr lang="ru-RU" dirty="0">
                <a:solidFill>
                  <a:schemeClr val="bg1"/>
                </a:solidFill>
              </a:rPr>
              <a:t>Лагерь был освобожден 10 апреля 1945 г. частями 80-й дивизии США.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907B60-F2DD-4989-B568-4327FC6D17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64" y="1569683"/>
            <a:ext cx="3524054" cy="49898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B42A79F-A4D1-46E5-8679-E45D3D89FC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817" t="2825" r="8420" b="2357"/>
          <a:stretch/>
        </p:blipFill>
        <p:spPr>
          <a:xfrm>
            <a:off x="8467026" y="1340768"/>
            <a:ext cx="3724974" cy="370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797">
        <p:split orient="vert"/>
      </p:transition>
    </mc:Choice>
    <mc:Fallback xmlns="">
      <p:transition spd="slow" advClick="0" advTm="4797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B0997D-0AD7-45DC-BAD9-73323EBCF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ln w="19050">
                  <a:solidFill>
                    <a:schemeClr val="bg1"/>
                  </a:solidFill>
                </a:ln>
                <a:latin typeface="28 Days Later Cyr" panose="020B0603050302020204" pitchFamily="34" charset="0"/>
              </a:rPr>
              <a:t>Освенцим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68A13F-1397-48A3-8277-ADB74A50A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48" y="1825624"/>
            <a:ext cx="11126452" cy="477172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Освенцим (</a:t>
            </a:r>
            <a:r>
              <a:rPr lang="ru-RU" sz="3000" dirty="0" err="1">
                <a:solidFill>
                  <a:schemeClr val="bg1"/>
                </a:solidFill>
              </a:rPr>
              <a:t>Auschwitz-Birkenau</a:t>
            </a:r>
            <a:r>
              <a:rPr lang="ru-RU" sz="3000" dirty="0">
                <a:solidFill>
                  <a:schemeClr val="bg1"/>
                </a:solidFill>
              </a:rPr>
              <a:t>),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 известный также под немецкими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названиями Аушвиц или Аушвиц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Биркенау</a:t>
            </a:r>
            <a:r>
              <a:rPr lang="ru-RU" sz="3000" dirty="0">
                <a:solidFill>
                  <a:schemeClr val="bg1"/>
                </a:solidFill>
              </a:rPr>
              <a:t>, – комплекс немецких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концлагерей, находившийся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 в 1940-1945 гг. на юге Польши в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60 км к западу от Кракова.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000" dirty="0">
                <a:solidFill>
                  <a:schemeClr val="bg1"/>
                </a:solidFill>
              </a:rPr>
              <a:t>Комплекс состоял из трех основных лагерей: Аушвиц-1 (служил административным центром всего комплекса), Аушвиц-2 (также известный как </a:t>
            </a:r>
            <a:r>
              <a:rPr lang="ru-RU" sz="3000" dirty="0" err="1">
                <a:solidFill>
                  <a:schemeClr val="bg1"/>
                </a:solidFill>
              </a:rPr>
              <a:t>Биркенау</a:t>
            </a:r>
            <a:r>
              <a:rPr lang="ru-RU" sz="3000" dirty="0">
                <a:solidFill>
                  <a:schemeClr val="bg1"/>
                </a:solidFill>
              </a:rPr>
              <a:t>, "лагерь смерти"), Аушвиц-3 (группа из приблизительно 45 небольших лагерей, созданных при фабриках и шахтах вокруг общего комплекса).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DD0D922-636E-499A-AAE3-92FD8B55B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9916" y="0"/>
            <a:ext cx="653191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366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673">
        <p15:prstTrans prst="fracture"/>
      </p:transition>
    </mc:Choice>
    <mc:Fallback xmlns="">
      <p:transition spd="slow" advClick="0" advTm="3673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B68A13F-1397-48A3-8277-ADB74A50A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00156" y="620688"/>
            <a:ext cx="4176464" cy="594066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Освенциме погибло более 4 млн человек, среди которых – более 1,2 млн евреев, 140 тыс. поляков, 20 тыс. цыган, 10 тыс. советских военнопленных и десятки тысяч узников других национальностей.</a:t>
            </a:r>
          </a:p>
          <a:p>
            <a:r>
              <a:rPr lang="ru-RU" dirty="0">
                <a:solidFill>
                  <a:schemeClr val="bg1"/>
                </a:solidFill>
              </a:rPr>
              <a:t>27 января 1945 г. советские войска освободили Освенцим.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E01C52B-F3FC-4B57-9453-F1E956373C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84"/>
          <a:stretch/>
        </p:blipFill>
        <p:spPr>
          <a:xfrm>
            <a:off x="155340" y="451856"/>
            <a:ext cx="7200800" cy="573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8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338">
        <p:split orient="vert"/>
      </p:transition>
    </mc:Choice>
    <mc:Fallback xmlns="">
      <p:transition spd="slow" advClick="0" advTm="4338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B4BED9-E3A8-4E23-A8A6-F0CC8FADC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dirty="0">
                <a:ln w="19050">
                  <a:solidFill>
                    <a:schemeClr val="bg1"/>
                  </a:solidFill>
                </a:ln>
                <a:latin typeface="28 Days Later Cyr" panose="020B0603050302020204" pitchFamily="34" charset="0"/>
              </a:rPr>
              <a:t>Майданек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636D64-DD93-454D-8901-3B8B89CF0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3" y="1825625"/>
            <a:ext cx="4968552" cy="435133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Майданек (</a:t>
            </a:r>
            <a:r>
              <a:rPr lang="ru-RU" dirty="0" err="1">
                <a:solidFill>
                  <a:schemeClr val="bg1"/>
                </a:solidFill>
              </a:rPr>
              <a:t>Majdanek</a:t>
            </a:r>
            <a:r>
              <a:rPr lang="ru-RU" dirty="0">
                <a:solidFill>
                  <a:schemeClr val="bg1"/>
                </a:solidFill>
              </a:rPr>
              <a:t>) – немецко-фашистский концлагерь, был создан в пригороде польского города Люблина в 1941 г. Имел филиалы в юго-восточной Польше: </a:t>
            </a:r>
            <a:r>
              <a:rPr lang="ru-RU" dirty="0" err="1">
                <a:solidFill>
                  <a:schemeClr val="bg1"/>
                </a:solidFill>
              </a:rPr>
              <a:t>Будзынь</a:t>
            </a:r>
            <a:r>
              <a:rPr lang="ru-RU" dirty="0">
                <a:solidFill>
                  <a:schemeClr val="bg1"/>
                </a:solidFill>
              </a:rPr>
              <a:t> (под </a:t>
            </a:r>
            <a:r>
              <a:rPr lang="ru-RU" dirty="0" err="1">
                <a:solidFill>
                  <a:schemeClr val="bg1"/>
                </a:solidFill>
              </a:rPr>
              <a:t>Красником</a:t>
            </a:r>
            <a:r>
              <a:rPr lang="ru-RU" dirty="0">
                <a:solidFill>
                  <a:schemeClr val="bg1"/>
                </a:solidFill>
              </a:rPr>
              <a:t>), </a:t>
            </a:r>
            <a:r>
              <a:rPr lang="ru-RU" dirty="0" err="1">
                <a:solidFill>
                  <a:schemeClr val="bg1"/>
                </a:solidFill>
              </a:rPr>
              <a:t>Плашув</a:t>
            </a:r>
            <a:r>
              <a:rPr lang="ru-RU" dirty="0">
                <a:solidFill>
                  <a:schemeClr val="bg1"/>
                </a:solidFill>
              </a:rPr>
              <a:t> (около Кракова), Травники (под </a:t>
            </a:r>
            <a:r>
              <a:rPr lang="ru-RU" dirty="0" err="1">
                <a:solidFill>
                  <a:schemeClr val="bg1"/>
                </a:solidFill>
              </a:rPr>
              <a:t>Вепшем</a:t>
            </a:r>
            <a:r>
              <a:rPr lang="ru-RU" dirty="0">
                <a:solidFill>
                  <a:schemeClr val="bg1"/>
                </a:solidFill>
              </a:rPr>
              <a:t>), два лагеря в г. Люблин.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F16CA44-2CF2-4C69-935F-BE238F494F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95" t="17975" r="6295" b="3801"/>
          <a:stretch/>
        </p:blipFill>
        <p:spPr>
          <a:xfrm>
            <a:off x="5267025" y="944724"/>
            <a:ext cx="6756930" cy="48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844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617">
        <p15:prstTrans prst="fracture"/>
      </p:transition>
    </mc:Choice>
    <mc:Fallback xmlns="">
      <p:transition spd="slow" advClick="0" advTm="4617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1636D64-DD93-454D-8901-3B8B89CF0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8188" y="800708"/>
            <a:ext cx="3996444" cy="576064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По данным Нюрнбергского процесса, в 1941-1944 гг. в лагере фашистами уничтожено около 1,5 млн человек различных национальностей. </a:t>
            </a:r>
          </a:p>
          <a:p>
            <a:r>
              <a:rPr lang="ru-RU" dirty="0">
                <a:solidFill>
                  <a:schemeClr val="bg1"/>
                </a:solidFill>
              </a:rPr>
              <a:t>Лагерь был освобожден советскими войсками 23 июля 1944 г.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51B5A1-3E31-4069-BD4F-04CF62053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40" y="692695"/>
            <a:ext cx="7488832" cy="573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1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28">
        <p:split orient="vert"/>
      </p:transition>
    </mc:Choice>
    <mc:Fallback xmlns="">
      <p:transition spd="slow" advClick="0" advTm="4028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602F9A-A9A5-4F13-AF5F-FC6391EF0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>
                <a:ln>
                  <a:solidFill>
                    <a:schemeClr val="bg1"/>
                  </a:solidFill>
                </a:ln>
                <a:latin typeface="28 Days Later Cyr" panose="020B0603050302020204" pitchFamily="34" charset="0"/>
              </a:rPr>
              <a:t>Равенсбрюк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305E63-C510-4149-8997-B1E168EF4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1690688"/>
            <a:ext cx="4500500" cy="448627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</a:rPr>
              <a:t>Равенсбрюк (</a:t>
            </a:r>
            <a:r>
              <a:rPr lang="ru-RU" dirty="0" err="1">
                <a:solidFill>
                  <a:schemeClr val="bg1"/>
                </a:solidFill>
              </a:rPr>
              <a:t>Ravensbruck</a:t>
            </a:r>
            <a:r>
              <a:rPr lang="ru-RU" dirty="0">
                <a:solidFill>
                  <a:schemeClr val="bg1"/>
                </a:solidFill>
              </a:rPr>
              <a:t>) – концлагерь был основан около города Фюрстенберг в 1938 г. как исключительно женский, но позднее вблизи был создан небольшой лагерь для мужчин и еще один для девочек.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6CA1B8-DAB0-4127-9FDA-FDA1780D86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84"/>
          <a:stretch/>
        </p:blipFill>
        <p:spPr>
          <a:xfrm>
            <a:off x="5267908" y="1414661"/>
            <a:ext cx="6856943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972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297">
        <p15:prstTrans prst="fracture"/>
      </p:transition>
    </mc:Choice>
    <mc:Fallback xmlns="">
      <p:transition spd="slow" advClick="0" advTm="6297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1305E63-C510-4149-8997-B1E168EF4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49" y="332655"/>
            <a:ext cx="6236818" cy="334837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solidFill>
                  <a:schemeClr val="bg1"/>
                </a:solidFill>
              </a:rPr>
              <a:t>В 1939-1945 гг. через лагерь смерти прошло 132 тысячи женщин и несколько сот детей из 23 стран Европы. 93 тысячи человек было уничтожено. 30 апреля 1945 г. узники Равенсбрюка были освобождены бойцами советской армии.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85A0EB-5F59-4CE2-9211-0D0BD41EC6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1"/>
          <a:stretch/>
        </p:blipFill>
        <p:spPr>
          <a:xfrm>
            <a:off x="6464167" y="440668"/>
            <a:ext cx="5608497" cy="435648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0DCF73-FE47-40A7-BC26-8C80426E07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55412"/>
            <a:ext cx="6449491" cy="38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33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616">
        <p:split orient="vert"/>
      </p:transition>
    </mc:Choice>
    <mc:Fallback xmlns="">
      <p:transition spd="slow" advClick="0" advTm="4616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6EC125-D7C1-4C50-B684-C1106FFC01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64" t="20782" r="8006" b="4493"/>
          <a:stretch/>
        </p:blipFill>
        <p:spPr>
          <a:xfrm>
            <a:off x="4342460" y="548680"/>
            <a:ext cx="7860196" cy="543660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A0F1D-BB2E-4658-B907-70FC9B898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b="1" dirty="0">
                <a:ln w="28575">
                  <a:solidFill>
                    <a:schemeClr val="bg1"/>
                  </a:solidFill>
                </a:ln>
                <a:latin typeface="28 Days Later Cyr" panose="020B0603050302020204" pitchFamily="34" charset="0"/>
              </a:rPr>
              <a:t>Дрозды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82776C-5974-4B89-A99A-1D591CE23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1825625"/>
            <a:ext cx="4536504" cy="4351338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Концентрационный лагерь «Дрозды» — один из первых в Белоруссии лагерей смерти времён нацистской оккупации.</a:t>
            </a:r>
          </a:p>
          <a:p>
            <a:r>
              <a:rPr lang="ru-RU" dirty="0">
                <a:solidFill>
                  <a:schemeClr val="bg1"/>
                </a:solidFill>
              </a:rPr>
              <a:t>Был организован нацистами в июле 1941 года вблизи деревни Дрозды, в 2-3 км от Минска.</a:t>
            </a:r>
          </a:p>
        </p:txBody>
      </p:sp>
    </p:spTree>
    <p:extLst>
      <p:ext uri="{BB962C8B-B14F-4D97-AF65-F5344CB8AC3E}">
        <p14:creationId xmlns:p14="http://schemas.microsoft.com/office/powerpoint/2010/main" val="1921537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261">
        <p15:prstTrans prst="fracture"/>
      </p:transition>
    </mc:Choice>
    <mc:Fallback xmlns="">
      <p:transition spd="slow" advClick="0" advTm="4261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B82776C-5974-4B89-A99A-1D591CE23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344" y="728700"/>
            <a:ext cx="4788532" cy="5448263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Площадь концлагеря составляла 9 га: веревки и проволока, натянутые в чистом поле, наспех сооруженные вышки для охраны и ров, в который сбрасывали тела расстрелянных и умерших людей. </a:t>
            </a:r>
          </a:p>
          <a:p>
            <a:r>
              <a:rPr lang="ru-RU" dirty="0">
                <a:solidFill>
                  <a:schemeClr val="bg1"/>
                </a:solidFill>
              </a:rPr>
              <a:t>Более 10 тысяч человек — военнослужащих и гражданских, представителей разных национальностей бывшего СССР захоронено в траншее длиной 350 метров. </a:t>
            </a:r>
          </a:p>
          <a:p>
            <a:r>
              <a:rPr lang="ru-RU" dirty="0">
                <a:solidFill>
                  <a:schemeClr val="bg1"/>
                </a:solidFill>
              </a:rPr>
              <a:t>Просуществовал концлагерь несколько месяцев. 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C522B1-DAC3-4377-BF53-2026F93CE3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0443" y="732602"/>
            <a:ext cx="6740213" cy="464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3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990">
        <p:split orient="vert"/>
      </p:transition>
    </mc:Choice>
    <mc:Fallback xmlns="">
      <p:transition spd="slow" advClick="0" advTm="599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7A96A7-E0D7-4004-B1F5-3870E2C2E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1904" y="368660"/>
            <a:ext cx="6790346" cy="4596304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DD8ABD6-FD45-4AD8-AF2F-75614C61E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620688"/>
            <a:ext cx="10946432" cy="608467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ru-RU" sz="3200" dirty="0">
                <a:solidFill>
                  <a:schemeClr val="bg1"/>
                </a:solidFill>
              </a:rPr>
              <a:t>Из 18 млн граждан стран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 Европы, прошедших через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лагеря различного назначения,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в т. ч. и концентрационные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лагеря,  было уничтожено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3200" dirty="0">
                <a:solidFill>
                  <a:schemeClr val="bg1"/>
                </a:solidFill>
              </a:rPr>
              <a:t>более 11 млн человек.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Система концентрационных </a:t>
            </a:r>
          </a:p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лагерей в Германии была ликвидирована вместе с разгромом гитлеризма, осуждена в приговоре Международного военного трибунала в Нюрнберге как преступление против человечности.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6627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9059">
        <p15:prstTrans prst="fracture"/>
      </p:transition>
    </mc:Choice>
    <mc:Fallback xmlns="">
      <p:transition spd="slow" advClick="0" advTm="9059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9D05E4-6659-4F5A-9749-C01DE1529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</a:rPr>
              <a:t>Муниципальное бюджетное учреждение культуры «Центральная библиотека</a:t>
            </a:r>
            <a:r>
              <a:rPr lang="ru-RU" sz="4000" dirty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DE24181-A8DD-4870-B893-3F9D916C1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444" y="2852936"/>
            <a:ext cx="10262356" cy="3324026"/>
          </a:xfrm>
        </p:spPr>
        <p:txBody>
          <a:bodyPr/>
          <a:lstStyle/>
          <a:p>
            <a:r>
              <a:rPr lang="en-US" sz="24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https://yandex.ru/images/search?text=</a:t>
            </a:r>
            <a:r>
              <a:rPr lang="ru-RU" sz="24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концлагеря%20фашизма%20на%20карте</a:t>
            </a:r>
            <a:endParaRPr lang="ru-RU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https://yandex.ru/images/search?text=</a:t>
            </a:r>
            <a:r>
              <a:rPr lang="ru-RU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крематорий%20душегубки%20в%20германии&amp;</a:t>
            </a:r>
            <a:r>
              <a:rPr lang="en-US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from=</a:t>
            </a:r>
            <a:r>
              <a:rPr lang="en-US" sz="2400" dirty="0" err="1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tabbar</a:t>
            </a:r>
            <a:endParaRPr lang="ru-RU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https://pikabu.ru/story/natsistskie_kontslagerya_v_godyi_vtoroy_mirovoy_voynyi_5861413</a:t>
            </a:r>
            <a:endParaRPr lang="ru-RU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https://x-minus.me/track/29825/</a:t>
            </a:r>
            <a:r>
              <a:rPr lang="ru-RU" sz="2400" dirty="0" err="1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бухенвальдский</a:t>
            </a:r>
            <a:r>
              <a:rPr lang="ru-RU" sz="24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-набат</a:t>
            </a:r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5D0A56-905A-408A-8174-95167335ACB9}"/>
              </a:ext>
            </a:extLst>
          </p:cNvPr>
          <p:cNvSpPr txBox="1"/>
          <p:nvPr/>
        </p:nvSpPr>
        <p:spPr>
          <a:xfrm>
            <a:off x="5195900" y="209685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Источники </a:t>
            </a:r>
          </a:p>
        </p:txBody>
      </p:sp>
    </p:spTree>
    <p:extLst>
      <p:ext uri="{BB962C8B-B14F-4D97-AF65-F5344CB8AC3E}">
        <p14:creationId xmlns:p14="http://schemas.microsoft.com/office/powerpoint/2010/main" val="166868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</p:sld>
</file>

<file path=ppt/theme/theme1.xml><?xml version="1.0" encoding="utf-8"?>
<a:theme xmlns:a="http://schemas.openxmlformats.org/drawingml/2006/main" name="Глубина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Глубина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Глубина</Template>
  <TotalTime>368</TotalTime>
  <Words>1011</Words>
  <Application>Microsoft Office PowerPoint</Application>
  <PresentationFormat>Широкоэкранный</PresentationFormat>
  <Paragraphs>107</Paragraphs>
  <Slides>24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28 Days Later Cyr</vt:lpstr>
      <vt:lpstr>Arial</vt:lpstr>
      <vt:lpstr>Corbel</vt:lpstr>
      <vt:lpstr>Глубина</vt:lpstr>
      <vt:lpstr>И помнить страшно  и забыть нельзя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Концентрационные лагеря нацистской Германии </vt:lpstr>
      <vt:lpstr>Дахау </vt:lpstr>
      <vt:lpstr>Презентация PowerPoint</vt:lpstr>
      <vt:lpstr>Бухенвальд</vt:lpstr>
      <vt:lpstr>Презентация PowerPoint</vt:lpstr>
      <vt:lpstr>«Каждому своё» - надпись на воротах</vt:lpstr>
      <vt:lpstr>Освенцим</vt:lpstr>
      <vt:lpstr>Презентация PowerPoint</vt:lpstr>
      <vt:lpstr>Майданек</vt:lpstr>
      <vt:lpstr>Презентация PowerPoint</vt:lpstr>
      <vt:lpstr>Равенсбрюк</vt:lpstr>
      <vt:lpstr>Презентация PowerPoint</vt:lpstr>
      <vt:lpstr>Дрозды</vt:lpstr>
      <vt:lpstr>Презентация PowerPoint</vt:lpstr>
      <vt:lpstr>Презентация PowerPoint</vt:lpstr>
      <vt:lpstr>Муниципальное бюджетное учреждение культуры «Центральная библиотека»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42</cp:revision>
  <dcterms:created xsi:type="dcterms:W3CDTF">2021-04-28T03:32:44Z</dcterms:created>
  <dcterms:modified xsi:type="dcterms:W3CDTF">2021-06-21T07:42:25Z</dcterms:modified>
</cp:coreProperties>
</file>