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63" r:id="rId5"/>
    <p:sldId id="259" r:id="rId6"/>
    <p:sldId id="261" r:id="rId7"/>
    <p:sldId id="260" r:id="rId8"/>
    <p:sldId id="264" r:id="rId9"/>
    <p:sldId id="262" r:id="rId10"/>
    <p:sldId id="265" r:id="rId11"/>
    <p:sldId id="266" r:id="rId12"/>
    <p:sldId id="267" r:id="rId13"/>
    <p:sldId id="270" r:id="rId14"/>
    <p:sldId id="269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>
      <p:cViewPr varScale="1">
        <p:scale>
          <a:sx n="83" d="100"/>
          <a:sy n="83" d="100"/>
        </p:scale>
        <p:origin x="61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48A98FB-A2D9-4F58-805A-FCE0581955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111A419-972A-4981-B9F0-BA7DF15EFF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9CBB840-85FB-4BA2-AD1E-17B70265F7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985F2-F643-4DEA-BA8E-AF95428F1355}" type="datetimeFigureOut">
              <a:rPr lang="ru-RU" smtClean="0"/>
              <a:t>07.07.2021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E162EE1-F82A-4B71-B741-F44CDE085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AC0BC17-A0B5-4C12-AD95-370CDCE077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677A2-E4F7-47BF-ACD1-B4738E2640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01215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AC1404-D337-495B-88D4-5EB1E1FC93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F8A30D5-5413-41A2-BB86-6E4689541C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993FB06-42D2-4908-A8A7-7EFEB80F8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985F2-F643-4DEA-BA8E-AF95428F1355}" type="datetimeFigureOut">
              <a:rPr lang="ru-RU" smtClean="0"/>
              <a:t>07.07.2021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DAE36A6-8D00-4507-84B4-34C7BFA439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3F66964-F241-4BBF-880D-3545B1B7BC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677A2-E4F7-47BF-ACD1-B4738E2640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61908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562778-B158-4F9A-985D-0BF0F2733A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7B5656C-16E2-4204-BA55-0F27535AD5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1EA4357-9289-4FD3-9BA0-909E7C1EA1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985F2-F643-4DEA-BA8E-AF95428F1355}" type="datetimeFigureOut">
              <a:rPr lang="ru-RU" smtClean="0"/>
              <a:t>07.07.2021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F67214D-9154-4562-9DD4-B07193D7A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934BF06-38E2-4C95-9985-31D79397C8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677A2-E4F7-47BF-ACD1-B4738E2640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42421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867EF7-EC82-49B8-AA57-57ABF6FD90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D464E89-FE37-42E2-A940-9FD7A6B958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94A4A95-E0E3-4B9D-9617-C954779F7D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176EDD1-175A-4048-B42C-E68C693B5F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985F2-F643-4DEA-BA8E-AF95428F1355}" type="datetimeFigureOut">
              <a:rPr lang="ru-RU" smtClean="0"/>
              <a:t>07.07.2021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1BBB098-05F0-456E-92B7-2FA6D6670B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D2ACC37-390A-4FE5-A592-09BC3662C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677A2-E4F7-47BF-ACD1-B4738E2640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90415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8737B8-8B57-44E0-B112-0C00BB641B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25BC9AC-9BB8-4C11-B646-021652126B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7323B40-7A93-4BD3-A02B-1308C51C87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4967FB42-042C-429D-82EF-972B1C7616D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DA9FD30-963A-48A2-BED8-B2EA67F293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554C3C58-F490-46E3-B7AE-0761DB1BF0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985F2-F643-4DEA-BA8E-AF95428F1355}" type="datetimeFigureOut">
              <a:rPr lang="ru-RU" smtClean="0"/>
              <a:t>07.07.2021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60B6EA5B-6457-489E-9A85-2A2464521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A2A43E11-D171-4BC8-9BED-0793B7C5D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677A2-E4F7-47BF-ACD1-B4738E2640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62506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3C2122-5602-414E-A12F-60069FB156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3E843CC-652F-438C-9C7F-B818381BF5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985F2-F643-4DEA-BA8E-AF95428F1355}" type="datetimeFigureOut">
              <a:rPr lang="ru-RU" smtClean="0"/>
              <a:t>07.07.2021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CFFE1FF-08E4-4DA8-824D-13CFCD4EAF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3CD67E2-AA3C-4817-A6FC-B8E8E76B65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677A2-E4F7-47BF-ACD1-B4738E2640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12423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A9E0311A-6ED7-430A-84A7-47C8D9495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985F2-F643-4DEA-BA8E-AF95428F1355}" type="datetimeFigureOut">
              <a:rPr lang="ru-RU" smtClean="0"/>
              <a:t>07.07.2021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343AB567-574E-4284-B90F-C87F864622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57B70D5-D985-4588-8351-828FDF63BF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677A2-E4F7-47BF-ACD1-B4738E2640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49113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7621149-8D6A-4FEE-9BE9-705642696A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11B3B4B-BD02-4B31-9041-024E24E466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72546A5-0032-47CF-8D6E-4C8E2B698E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15F2593-F291-494F-A36E-A85AED4EE2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985F2-F643-4DEA-BA8E-AF95428F1355}" type="datetimeFigureOut">
              <a:rPr lang="ru-RU" smtClean="0"/>
              <a:t>07.07.2021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0B18FCB-7B42-4FD4-B66B-76C612C6D5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C73D973-48E7-4DE0-B4BC-8681790181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677A2-E4F7-47BF-ACD1-B4738E2640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49810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4359AE-B58B-493C-82C0-6D87DA06DB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CE66388-751A-4693-A166-C7A3E9296C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31F60E46-7D80-4E02-BAFE-AAA62CA794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D56D667-AD98-4A24-BD5C-942C5D4E5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985F2-F643-4DEA-BA8E-AF95428F1355}" type="datetimeFigureOut">
              <a:rPr lang="ru-RU" smtClean="0"/>
              <a:t>07.07.2021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521DE2E-FC39-41CF-9CD5-843A9B97AF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B317592-F509-4030-B2A7-75AE1B06A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677A2-E4F7-47BF-ACD1-B4738E2640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58925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E783B8-CEF3-4844-806E-97638DB249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4E855DB-C993-4201-AF46-A4067FC424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894A1A5-05ED-4D74-ACBD-E69D668D26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985F2-F643-4DEA-BA8E-AF95428F1355}" type="datetimeFigureOut">
              <a:rPr lang="ru-RU" smtClean="0"/>
              <a:t>07.07.2021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8199919-A6BF-46FF-8EE4-0AD4D51D9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A4DB48C-8E5C-4D47-8F60-2A04AB342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677A2-E4F7-47BF-ACD1-B4738E2640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73092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FE2A1278-396F-41B9-8928-D80E2ECD89C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445783A-58E9-4FDA-8F12-5923841AC6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F3D385B-3DD3-4F79-B7A1-DDCC675C6F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985F2-F643-4DEA-BA8E-AF95428F1355}" type="datetimeFigureOut">
              <a:rPr lang="ru-RU" smtClean="0"/>
              <a:t>07.07.2021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044C8F2-0C83-46EA-8D16-287D99FF17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35C87EE-5628-46EA-98D2-93403E3C8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677A2-E4F7-47BF-ACD1-B4738E2640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75080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35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36E737-C1D7-48CE-A31C-2244A2046A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072760C-440D-4EA7-9D04-9AC2C2A36E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F21669C-65BB-4DC0-A141-10E6E5F2221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5985F2-F643-4DEA-BA8E-AF95428F1355}" type="datetimeFigureOut">
              <a:rPr lang="ru-RU" smtClean="0"/>
              <a:t>07.07.2021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6F94847-2CE5-4F46-A353-195B1C408A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A0B7D1C-93E8-4601-B572-B691C204D1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B677A2-E4F7-47BF-ACD1-B4738E2640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21691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fb.ru/article/266070/aleksandr-afanasev-i-ego-proizvedeniya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zvukipro.com/music/1160-fonovaja-muzyka-dlja-skazok.html" TargetMode="External"/><Relationship Id="rId4" Type="http://schemas.openxmlformats.org/officeDocument/2006/relationships/hyperlink" Target="https://yandex.ru/images/search?from=tabbar&amp;text=&#1072;&#1092;&#1072;&#1085;&#1072;&#1089;&#1100;&#1077;&#1074;%20&#1087;&#1080;&#1089;&#1072;&#1090;&#1077;&#1083;&#1100;%20&#1089;&#1082;&#1072;&#1079;&#1086;&#1095;&#1085;&#1080;&#1082;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D3E438D-5D90-4CA4-B573-EE47A1D6FF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0"/>
            <a:ext cx="11665295" cy="6741368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5C8A7F-2B02-4B5E-ADDE-8FFE95203B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31504" y="1122362"/>
            <a:ext cx="9109012" cy="2702681"/>
          </a:xfrm>
        </p:spPr>
        <p:txBody>
          <a:bodyPr>
            <a:normAutofit/>
          </a:bodyPr>
          <a:lstStyle/>
          <a:p>
            <a:r>
              <a:rPr lang="ru-RU" sz="8000" dirty="0">
                <a:ln w="28575">
                  <a:solidFill>
                    <a:srgbClr val="FFFF00"/>
                  </a:solidFill>
                </a:ln>
                <a:solidFill>
                  <a:srgbClr val="FF0000"/>
                </a:solidFill>
                <a:latin typeface="Advokat Modern" panose="02010606020309020704" pitchFamily="2" charset="0"/>
              </a:rPr>
              <a:t>Он шел по </a:t>
            </a:r>
            <a:br>
              <a:rPr lang="ru-RU" sz="8000" dirty="0">
                <a:ln w="28575">
                  <a:solidFill>
                    <a:srgbClr val="FFFF00"/>
                  </a:solidFill>
                </a:ln>
                <a:solidFill>
                  <a:srgbClr val="FF0000"/>
                </a:solidFill>
                <a:latin typeface="Advokat Modern" panose="02010606020309020704" pitchFamily="2" charset="0"/>
              </a:rPr>
            </a:br>
            <a:r>
              <a:rPr lang="ru-RU" sz="8000" dirty="0">
                <a:ln w="28575">
                  <a:solidFill>
                    <a:srgbClr val="FFFF00"/>
                  </a:solidFill>
                </a:ln>
                <a:solidFill>
                  <a:srgbClr val="FF0000"/>
                </a:solidFill>
                <a:latin typeface="Advokat Modern" panose="02010606020309020704" pitchFamily="2" charset="0"/>
              </a:rPr>
              <a:t>сказочному царству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F5DDC96-2BA7-467B-8E11-2660A06410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61706" y="4293096"/>
            <a:ext cx="9178810" cy="828092"/>
          </a:xfrm>
        </p:spPr>
        <p:txBody>
          <a:bodyPr>
            <a:normAutofit fontScale="92500" lnSpcReduction="20000"/>
          </a:bodyPr>
          <a:lstStyle/>
          <a:p>
            <a:r>
              <a:rPr lang="ru-RU" sz="2800" dirty="0"/>
              <a:t>195 лет со дня рождения</a:t>
            </a:r>
          </a:p>
          <a:p>
            <a:r>
              <a:rPr lang="ru-RU" sz="2800" dirty="0"/>
              <a:t>Александра Николаевича Афанасьева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7D80BC1-13C9-42ED-A826-260FEAE29B4B}"/>
              </a:ext>
            </a:extLst>
          </p:cNvPr>
          <p:cNvSpPr txBox="1"/>
          <p:nvPr/>
        </p:nvSpPr>
        <p:spPr>
          <a:xfrm>
            <a:off x="1775520" y="4653136"/>
            <a:ext cx="7560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16+</a:t>
            </a:r>
          </a:p>
        </p:txBody>
      </p:sp>
      <p:pic>
        <p:nvPicPr>
          <p:cNvPr id="4" name="7be30659d01b8e2">
            <a:hlinkClick r:id="" action="ppaction://media"/>
            <a:extLst>
              <a:ext uri="{FF2B5EF4-FFF2-40B4-BE49-F238E27FC236}">
                <a16:creationId xmlns:a16="http://schemas.microsoft.com/office/drawing/2014/main" id="{012C7ABA-07CC-4143-9EF9-9CAD8A50D34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81689" y="6237312"/>
            <a:ext cx="307343" cy="307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53932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440">
        <p15:prstTrans prst="peelOff"/>
      </p:transition>
    </mc:Choice>
    <mc:Fallback xmlns="">
      <p:transition spd="slow" advClick="0" advTm="344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</p:bldLst>
  </p:timing>
  <p:extLst>
    <p:ext uri="{E180D4A7-C9FB-4DFB-919C-405C955672EB}">
      <p14:showEvtLst xmlns:p14="http://schemas.microsoft.com/office/powerpoint/2010/main">
        <p14:playEvt time="1005" objId="4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51D773-E8CF-4747-B153-42ECBD54E5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E50F102-C19F-4C50-A52A-6F6FBFEB21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116632"/>
            <a:ext cx="11809312" cy="6624736"/>
          </a:xfr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74D1FEB-8FC6-474C-8200-1A3242BEDF4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609" t="971" r="17892" b="-971"/>
          <a:stretch/>
        </p:blipFill>
        <p:spPr>
          <a:xfrm>
            <a:off x="1523492" y="1304764"/>
            <a:ext cx="3848155" cy="41404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4532E47-45AA-4FC3-B1F2-91A6067725A8}"/>
              </a:ext>
            </a:extLst>
          </p:cNvPr>
          <p:cNvSpPr txBox="1"/>
          <p:nvPr/>
        </p:nvSpPr>
        <p:spPr>
          <a:xfrm>
            <a:off x="6312024" y="1484784"/>
            <a:ext cx="4824536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АФАНАСЬЕВ </a:t>
            </a:r>
          </a:p>
          <a:p>
            <a:pPr algn="ctr"/>
            <a:r>
              <a:rPr lang="ru-RU" sz="2400" b="1" dirty="0"/>
              <a:t>АЛЕКСАНДР НИКОЛАЕВИЧ</a:t>
            </a:r>
          </a:p>
          <a:p>
            <a:pPr algn="ctr"/>
            <a:r>
              <a:rPr lang="ru-RU" sz="2200" dirty="0"/>
              <a:t> (11 (23) июля 1826 — 23 сентября (5 октября) 1871) –</a:t>
            </a:r>
          </a:p>
          <a:p>
            <a:pPr algn="ctr"/>
            <a:r>
              <a:rPr lang="ru-RU" sz="2200" dirty="0"/>
              <a:t> выдающийся русский фольклорист и писатель, историк и этнограф, историк литературы, журналист, библиограф, автор дневника и воспоминаний, «русских заветных сказок»; представитель мифологической школы в фольклористике. </a:t>
            </a:r>
          </a:p>
        </p:txBody>
      </p:sp>
    </p:spTree>
    <p:extLst>
      <p:ext uri="{BB962C8B-B14F-4D97-AF65-F5344CB8AC3E}">
        <p14:creationId xmlns:p14="http://schemas.microsoft.com/office/powerpoint/2010/main" val="34952388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9291">
        <p15:prstTrans prst="peelOff"/>
      </p:transition>
    </mc:Choice>
    <mc:Fallback xmlns="">
      <p:transition spd="slow" advTm="9291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51D773-E8CF-4747-B153-42ECBD54E5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E50F102-C19F-4C50-A52A-6F6FBFEB21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116632"/>
            <a:ext cx="11809312" cy="6624736"/>
          </a:xfr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5951C095-2FA3-46F2-9B7E-C131733EF1D8}"/>
              </a:ext>
            </a:extLst>
          </p:cNvPr>
          <p:cNvSpPr/>
          <p:nvPr/>
        </p:nvSpPr>
        <p:spPr>
          <a:xfrm>
            <a:off x="1055440" y="1376772"/>
            <a:ext cx="4788532" cy="41044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000" dirty="0"/>
              <a:t>Большой любитель старины, А. Н. Афанасьев исследует все, что связано с историей России, приобретает старинные рукописные книги. Ему принадлежат многочисленные труды, посвящённые истории России. Состоит в «Обществе любителей словесности», исследует архивы, выступает и публикует статьи о словотворчестве народа. При самых тяжелых и неблагоприятных для него условиях Афанасьев закончил и издал главный труд своей жизни - «Поэтические воззрения славян на природу».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15459AFB-8DBF-4F52-B040-12A87B9C63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98338">
            <a:off x="7248884" y="888888"/>
            <a:ext cx="3052424" cy="43039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980290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3731">
        <p15:prstTrans prst="peelOff"/>
      </p:transition>
    </mc:Choice>
    <mc:Fallback xmlns="">
      <p:transition spd="slow" advTm="13731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51D773-E8CF-4747-B153-42ECBD54E5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E50F102-C19F-4C50-A52A-6F6FBFEB21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116632"/>
            <a:ext cx="11809312" cy="6624736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4532E47-45AA-4FC3-B1F2-91A6067725A8}"/>
              </a:ext>
            </a:extLst>
          </p:cNvPr>
          <p:cNvSpPr txBox="1"/>
          <p:nvPr/>
        </p:nvSpPr>
        <p:spPr>
          <a:xfrm>
            <a:off x="6384032" y="1448780"/>
            <a:ext cx="478853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200" dirty="0"/>
              <a:t>С 1850 года Александр Николаевич переключается полностью на исследования, связанные с фольклором, мифологией и этнографией народа. Его исследования имеют огромную ценность. Он открывает перед нами далёкое прошлое, истоки современного языка. Доводит до широких масс древние обычаи, верования, фольклор и метафоры славянской литературы.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EBFBFB6-727D-41D5-9DE0-BF82AB0B93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117261">
            <a:off x="1923290" y="907433"/>
            <a:ext cx="2861404" cy="43707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711635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1314">
        <p15:prstTrans prst="peelOff"/>
      </p:transition>
    </mc:Choice>
    <mc:Fallback xmlns="">
      <p:transition spd="slow" advTm="11314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51D773-E8CF-4747-B153-42ECBD54E5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E50F102-C19F-4C50-A52A-6F6FBFEB21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116632"/>
            <a:ext cx="11809312" cy="6624736"/>
          </a:xfr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746B825-266A-4EF4-A585-C5F8E13ACE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16189">
            <a:off x="7284132" y="1160748"/>
            <a:ext cx="3057128" cy="39589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AA9A7BB-436A-4D1B-9626-5A76455DE68D}"/>
              </a:ext>
            </a:extLst>
          </p:cNvPr>
          <p:cNvSpPr txBox="1"/>
          <p:nvPr/>
        </p:nvSpPr>
        <p:spPr>
          <a:xfrm>
            <a:off x="1127448" y="1268760"/>
            <a:ext cx="4680520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200" dirty="0"/>
              <a:t>Увлечение мифологией Афанасьевым отразилось и в народных сказках, </a:t>
            </a:r>
            <a:r>
              <a:rPr lang="ru-RU" sz="2200"/>
              <a:t>переработанных писателем </a:t>
            </a:r>
            <a:r>
              <a:rPr lang="ru-RU" sz="2200" dirty="0"/>
              <a:t>для детей и взрослых. Многие предания так или иначе связаны с явлениями природы, которым нет объяснения, что лишний раз подтверждает их мифический смысл. Непонимание критиками научной ценности его исследований по мифологии переживались Афанасьевым болезненно. </a:t>
            </a:r>
          </a:p>
        </p:txBody>
      </p:sp>
    </p:spTree>
    <p:extLst>
      <p:ext uri="{BB962C8B-B14F-4D97-AF65-F5344CB8AC3E}">
        <p14:creationId xmlns:p14="http://schemas.microsoft.com/office/powerpoint/2010/main" val="26668141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2065">
        <p15:prstTrans prst="peelOff"/>
      </p:transition>
    </mc:Choice>
    <mc:Fallback xmlns="">
      <p:transition spd="slow" advTm="12065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51D773-E8CF-4747-B153-42ECBD54E5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E50F102-C19F-4C50-A52A-6F6FBFEB21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116632"/>
            <a:ext cx="11809312" cy="6624736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4532E47-45AA-4FC3-B1F2-91A6067725A8}"/>
              </a:ext>
            </a:extLst>
          </p:cNvPr>
          <p:cNvSpPr txBox="1"/>
          <p:nvPr/>
        </p:nvSpPr>
        <p:spPr>
          <a:xfrm>
            <a:off x="6348028" y="1412776"/>
            <a:ext cx="482453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/>
              <a:t>Издание Афанасьевым сказок в тех условиях - это своего рода подвиг. Он объясняет на примере братьев Гримм, что это ценный материал, который заслуживает интереса. Но материал в печати так и не появился.</a:t>
            </a:r>
          </a:p>
          <a:p>
            <a:pPr algn="just"/>
            <a:r>
              <a:rPr lang="ru-RU" sz="2000" dirty="0"/>
              <a:t>В 1952 году Русское географическое общество передаёт Афанасьеву собрание сказок, имевшееся у него в архивах. К тому времени в распоряжении писателя уже было около 1000 сказок, переданных ему Далем В. И.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EC8103E-E5A7-4D11-8C30-277E3B4EFB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050564">
            <a:off x="1989077" y="893816"/>
            <a:ext cx="2869542" cy="42710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039289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2090">
        <p15:prstTrans prst="peelOff"/>
      </p:transition>
    </mc:Choice>
    <mc:Fallback xmlns="">
      <p:transition spd="slow" advTm="1209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51D773-E8CF-4747-B153-42ECBD54E5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E50F102-C19F-4C50-A52A-6F6FBFEB21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22662"/>
            <a:ext cx="11809312" cy="6624736"/>
          </a:xfr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21197B07-0CE2-4C01-A9C2-C60AECFB0E06}"/>
              </a:ext>
            </a:extLst>
          </p:cNvPr>
          <p:cNvSpPr/>
          <p:nvPr/>
        </p:nvSpPr>
        <p:spPr>
          <a:xfrm>
            <a:off x="1156308" y="1376772"/>
            <a:ext cx="4544864" cy="4237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/>
              <a:t>В 1855 году выходит первое издание «Русских народных сказок». Выходили сказки Александра Афанасьева несколькими выпусками. Всего в восемь выпусков было включено более 600 наименований. Он отобрал для издания самые интересные детские сказки. Именно тогда читатели впервые познакомились с Кощеем и Бабой Ягой, узнали о Жар-птице и Колобке, услышали о Теремке и Марье </a:t>
            </a:r>
            <a:r>
              <a:rPr lang="ru-RU" sz="2000" dirty="0" err="1"/>
              <a:t>Моревне</a:t>
            </a:r>
            <a:r>
              <a:rPr lang="ru-RU" sz="2000" dirty="0"/>
              <a:t>. Это самое большое на тот момент собрание сказок в мире.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2E01DA3-1570-46E7-BCC2-80675FEE28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21120" y="210602"/>
            <a:ext cx="2014572" cy="27071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24008BE-E5AF-4ACE-8399-493487DA6A9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53817" b="43700"/>
          <a:stretch/>
        </p:blipFill>
        <p:spPr>
          <a:xfrm>
            <a:off x="6304979" y="520526"/>
            <a:ext cx="2398033" cy="22685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E44ADBED-A790-4E1D-AFF3-976BD1820D5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8136"/>
          <a:stretch/>
        </p:blipFill>
        <p:spPr>
          <a:xfrm>
            <a:off x="6459644" y="2961137"/>
            <a:ext cx="2243368" cy="24206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8F33A1BD-6C79-45BE-B80F-820A93B23497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53419" b="8475"/>
          <a:stretch/>
        </p:blipFill>
        <p:spPr>
          <a:xfrm flipH="1">
            <a:off x="9021120" y="2791779"/>
            <a:ext cx="2014571" cy="274382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93044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6323">
        <p15:prstTrans prst="peelOff"/>
      </p:transition>
    </mc:Choice>
    <mc:Fallback xmlns="">
      <p:transition spd="slow" advTm="16323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51D773-E8CF-4747-B153-42ECBD54E5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E50F102-C19F-4C50-A52A-6F6FBFEB21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116632"/>
            <a:ext cx="11809312" cy="6624736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4532E47-45AA-4FC3-B1F2-91A6067725A8}"/>
              </a:ext>
            </a:extLst>
          </p:cNvPr>
          <p:cNvSpPr txBox="1"/>
          <p:nvPr/>
        </p:nvSpPr>
        <p:spPr>
          <a:xfrm>
            <a:off x="6348028" y="1412776"/>
            <a:ext cx="4824536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/>
              <a:t>При дальнейшей подготовке материала Афанасьев продумал и классифицировал его. Он распределил сказки по разделам: былинные сюжеты, мифологические, животный эпос, рассказы о колдунах и мертвецах, бытовые сказки и юмористические. Позже, уже после смерти писателя, классификацию несколько упростили: сказки о животных, социально-бытовые и волшебно-фантастические. Но в её основе лежал принцип, который создал Александр Афанасьев.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DBD5206-1E3A-427E-8406-5C505413D19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411" r="7476" b="5607"/>
          <a:stretch/>
        </p:blipFill>
        <p:spPr>
          <a:xfrm>
            <a:off x="1523492" y="1425243"/>
            <a:ext cx="3996444" cy="4093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8442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5746">
        <p15:prstTrans prst="peelOff"/>
      </p:transition>
    </mc:Choice>
    <mc:Fallback xmlns="">
      <p:transition spd="slow" advTm="15746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51D773-E8CF-4747-B153-42ECBD54E5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E50F102-C19F-4C50-A52A-6F6FBFEB21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116632"/>
            <a:ext cx="11809312" cy="6624736"/>
          </a:xfr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04749095-DF6D-499F-BFAA-C89E4912BDE9}"/>
              </a:ext>
            </a:extLst>
          </p:cNvPr>
          <p:cNvSpPr/>
          <p:nvPr/>
        </p:nvSpPr>
        <p:spPr>
          <a:xfrm>
            <a:off x="1163452" y="1232756"/>
            <a:ext cx="468052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dirty="0"/>
              <a:t>В рецензии к первому изданию сказок Афанасьева русский литературовед </a:t>
            </a:r>
            <a:r>
              <a:rPr lang="ru-RU" sz="2200" dirty="0" err="1"/>
              <a:t>Пыпин</a:t>
            </a:r>
            <a:r>
              <a:rPr lang="ru-RU" sz="2200" dirty="0"/>
              <a:t> А. Н. отметил, что сравнения сказочных мотивов удачны и очень метки, но осудил его за то, что автор пытается мельчайшим событиям дать мифическое объяснение. На это Александр Афанасьев ответил, что мифология - такая же наука и легенды, фольклор, мифология неотделимы от истории народа.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98CAC62-8EEE-491A-9937-0BA8327D2C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10713">
            <a:off x="7225564" y="1134432"/>
            <a:ext cx="3145722" cy="43516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870774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2056">
        <p15:prstTrans prst="peelOff"/>
      </p:transition>
    </mc:Choice>
    <mc:Fallback xmlns="">
      <p:transition spd="slow" advTm="12056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51D773-E8CF-4747-B153-42ECBD54E5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E50F102-C19F-4C50-A52A-6F6FBFEB21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116632"/>
            <a:ext cx="11809312" cy="6624736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4532E47-45AA-4FC3-B1F2-91A6067725A8}"/>
              </a:ext>
            </a:extLst>
          </p:cNvPr>
          <p:cNvSpPr txBox="1"/>
          <p:nvPr/>
        </p:nvSpPr>
        <p:spPr>
          <a:xfrm>
            <a:off x="6348028" y="1412776"/>
            <a:ext cx="482453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/>
              <a:t>Книги не могли не вызвать недовольства духовенства и властей. Цензура всячески препятствовала деятельности Афанасьева. А тем временем в Женеве уже вышел сборник «Заветных сказок», носящий антицерковный и </a:t>
            </a:r>
            <a:r>
              <a:rPr lang="ru-RU" sz="2000" dirty="0" err="1"/>
              <a:t>антибарский</a:t>
            </a:r>
            <a:r>
              <a:rPr lang="ru-RU" sz="2000" dirty="0"/>
              <a:t> характер. Издание сборников Афанасьева – это большое событие в общественной и научной жизни России. После его выхода многие известные критики и литературоведы того времени выступили с рецензиями.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1C1E52E-A64E-4D8C-9A4E-4287E03124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7728" y="374346"/>
            <a:ext cx="2196515" cy="348192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6446702-9EB4-4F16-89E6-BFE07335B7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78738" y="1939181"/>
            <a:ext cx="2287754" cy="33830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3726854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4498">
        <p15:prstTrans prst="peelOff"/>
      </p:transition>
    </mc:Choice>
    <mc:Fallback xmlns="">
      <p:transition spd="slow" advTm="14498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51D773-E8CF-4747-B153-42ECBD54E5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E50F102-C19F-4C50-A52A-6F6FBFEB21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116632"/>
            <a:ext cx="11809312" cy="6624736"/>
          </a:xfr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04749095-DF6D-499F-BFAA-C89E4912BDE9}"/>
              </a:ext>
            </a:extLst>
          </p:cNvPr>
          <p:cNvSpPr/>
          <p:nvPr/>
        </p:nvSpPr>
        <p:spPr>
          <a:xfrm>
            <a:off x="1127448" y="1340768"/>
            <a:ext cx="4716524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dirty="0"/>
              <a:t>Кроме детских сказок, Афанасьеву принадлежит сборник сказок для взрослых, вышедший в Женеве: «Русские народные сказки не для печати». Сборник «Сказания, легенды и притчи» также был запрещен в России и издавался за границей. В него вошли тексты о жадности, глупости, дьяволе, мифических чудовищах и нечистой силе.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5873C5D-D230-4D94-A76D-7321FE9B95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82005">
            <a:off x="7345419" y="1226197"/>
            <a:ext cx="2689988" cy="41156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314865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2098">
        <p15:prstTrans prst="peelOff"/>
      </p:transition>
    </mc:Choice>
    <mc:Fallback xmlns="">
      <p:transition spd="slow" advTm="12098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51D773-E8CF-4747-B153-42ECBD54E5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E50F102-C19F-4C50-A52A-6F6FBFEB21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116632"/>
            <a:ext cx="11809312" cy="6624736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4532E47-45AA-4FC3-B1F2-91A6067725A8}"/>
              </a:ext>
            </a:extLst>
          </p:cNvPr>
          <p:cNvSpPr txBox="1"/>
          <p:nvPr/>
        </p:nvSpPr>
        <p:spPr>
          <a:xfrm>
            <a:off x="6384032" y="1484784"/>
            <a:ext cx="4644516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200" dirty="0"/>
              <a:t>За годы преследований цензурой многие сборники выходили под разными названиями. Например, сказки с эротическим содержанием вышли под названием: «Валаам. Год мракобесия». Эта книга была долгое время запрещена. В России она вышла впервые в 1997 году. Известному собирателю фольклора принадлежит много трудов, которые издаются и в настоящее время.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7CCE435-3959-494A-8CBB-4CF7C1F2C56A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0904162">
            <a:off x="2337625" y="1424349"/>
            <a:ext cx="2641186" cy="37112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045850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4306">
        <p15:prstTrans prst="peelOff"/>
      </p:transition>
    </mc:Choice>
    <mc:Fallback xmlns="">
      <p:transition spd="slow" advTm="14306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51D773-E8CF-4747-B153-42ECBD54E5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AE50F102-C19F-4C50-A52A-6F6FBFEB21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116632"/>
            <a:ext cx="11809312" cy="6624736"/>
          </a:xfr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04749095-DF6D-499F-BFAA-C89E4912BDE9}"/>
              </a:ext>
            </a:extLst>
          </p:cNvPr>
          <p:cNvSpPr/>
          <p:nvPr/>
        </p:nvSpPr>
        <p:spPr>
          <a:xfrm>
            <a:off x="1199456" y="1690688"/>
            <a:ext cx="442849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/>
              <a:t>Всего собрание Афанасьева Александра Николаевича составляет около двух тысяч сказок. Он вошёл в историю русской культуры как первый издатель сборника народных сказок.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56CE07D-CBCF-40C7-8F59-35C2F3E4019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050" t="6764" r="24753" b="17824"/>
          <a:stretch/>
        </p:blipFill>
        <p:spPr>
          <a:xfrm>
            <a:off x="6506842" y="1556536"/>
            <a:ext cx="4500500" cy="37449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898863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6651">
        <p15:prstTrans prst="peelOff"/>
      </p:transition>
    </mc:Choice>
    <mc:Fallback xmlns="">
      <p:transition spd="slow" advTm="6651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Объект 8">
            <a:extLst>
              <a:ext uri="{FF2B5EF4-FFF2-40B4-BE49-F238E27FC236}">
                <a16:creationId xmlns:a16="http://schemas.microsoft.com/office/drawing/2014/main" id="{02CAED6F-01A9-4289-84B3-7D182AEB5E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839598" y="63620"/>
            <a:ext cx="10693005" cy="6730760"/>
          </a:xfr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51D773-E8CF-4747-B153-42ECBD54E5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3492" y="1628800"/>
            <a:ext cx="8496944" cy="792088"/>
          </a:xfrm>
        </p:spPr>
        <p:txBody>
          <a:bodyPr>
            <a:noAutofit/>
          </a:bodyPr>
          <a:lstStyle/>
          <a:p>
            <a:pPr algn="ctr"/>
            <a:r>
              <a:rPr lang="ru-RU" sz="2800" dirty="0"/>
              <a:t>Муниципальное бюджетное учреждение культуры </a:t>
            </a:r>
            <a:r>
              <a:rPr lang="ru-RU" sz="3200" dirty="0"/>
              <a:t>«Центральная библиотека»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4532E47-45AA-4FC3-B1F2-91A6067725A8}"/>
              </a:ext>
            </a:extLst>
          </p:cNvPr>
          <p:cNvSpPr txBox="1"/>
          <p:nvPr/>
        </p:nvSpPr>
        <p:spPr>
          <a:xfrm>
            <a:off x="2243572" y="2528900"/>
            <a:ext cx="7452828" cy="38010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/>
              <a:t>ИСТОЧНИКИ</a:t>
            </a:r>
          </a:p>
          <a:p>
            <a:pPr algn="just"/>
            <a:r>
              <a:rPr lang="ru-RU" sz="2000" dirty="0">
                <a:hlinkClick r:id="rId3"/>
              </a:rPr>
              <a:t>https://fb.ru/article/266070/aleksandr-afanasev-i-ego-proizvedeniya</a:t>
            </a:r>
            <a:endParaRPr lang="ru-RU" sz="2000" dirty="0"/>
          </a:p>
          <a:p>
            <a:pPr algn="just"/>
            <a:r>
              <a:rPr lang="en-US" sz="2000" dirty="0">
                <a:hlinkClick r:id="rId4"/>
              </a:rPr>
              <a:t>https://yandex.ru/images/search?from=tabbar&amp;text=</a:t>
            </a:r>
            <a:r>
              <a:rPr lang="ru-RU" sz="2000" dirty="0">
                <a:hlinkClick r:id="rId4"/>
              </a:rPr>
              <a:t>афанасьев%20писатель%20сказочник</a:t>
            </a:r>
            <a:endParaRPr lang="ru-RU" sz="2000" dirty="0"/>
          </a:p>
          <a:p>
            <a:pPr algn="just"/>
            <a:r>
              <a:rPr lang="en-US" sz="2000" dirty="0">
                <a:hlinkClick r:id="rId5"/>
              </a:rPr>
              <a:t>https://zvukipro.com/music/1160-fonovaja-muzyka-dlja-skazok.html</a:t>
            </a:r>
            <a:endParaRPr lang="ru-RU" sz="2000" dirty="0"/>
          </a:p>
          <a:p>
            <a:pPr algn="just"/>
            <a:endParaRPr lang="ru-RU" sz="2000" dirty="0"/>
          </a:p>
          <a:p>
            <a:pPr algn="just"/>
            <a:endParaRPr lang="ru-RU" sz="2000" dirty="0"/>
          </a:p>
          <a:p>
            <a:pPr algn="just"/>
            <a:endParaRPr lang="ru-RU" sz="2000" dirty="0"/>
          </a:p>
          <a:p>
            <a:pPr algn="just"/>
            <a:endParaRPr lang="ru-RU" sz="500" dirty="0"/>
          </a:p>
          <a:p>
            <a:pPr algn="r"/>
            <a:r>
              <a:rPr lang="ru-RU" sz="1600" dirty="0"/>
              <a:t>Составитель: Селивановская Т. А.</a:t>
            </a:r>
          </a:p>
          <a:p>
            <a:pPr algn="just"/>
            <a:endParaRPr lang="ru-RU" sz="2000" dirty="0"/>
          </a:p>
          <a:p>
            <a:pPr algn="ctr"/>
            <a:r>
              <a:rPr lang="ru-RU" sz="2000" dirty="0"/>
              <a:t>Губаха, 2021 год</a:t>
            </a:r>
            <a:endParaRPr lang="ru-RU" dirty="0"/>
          </a:p>
          <a:p>
            <a:pPr algn="just"/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214458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781">
        <p15:prstTrans prst="peelOff"/>
      </p:transition>
    </mc:Choice>
    <mc:Fallback xmlns="">
      <p:transition spd="slow" advTm="4781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255</TotalTime>
  <Words>781</Words>
  <Application>Microsoft Office PowerPoint</Application>
  <PresentationFormat>Широкоэкранный</PresentationFormat>
  <Paragraphs>32</Paragraphs>
  <Slides>14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Advokat Modern</vt:lpstr>
      <vt:lpstr>Arial</vt:lpstr>
      <vt:lpstr>Calibri</vt:lpstr>
      <vt:lpstr>Calibri Light</vt:lpstr>
      <vt:lpstr>Тема Office</vt:lpstr>
      <vt:lpstr>Он шел по  сказочному царству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Муниципальное бюджетное учреждение культуры «Центральная библиотека»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Он шел по сказочному царству</dc:title>
  <dc:creator>user</dc:creator>
  <cp:lastModifiedBy>user</cp:lastModifiedBy>
  <cp:revision>25</cp:revision>
  <dcterms:created xsi:type="dcterms:W3CDTF">2021-06-23T05:28:07Z</dcterms:created>
  <dcterms:modified xsi:type="dcterms:W3CDTF">2021-07-07T06:34:01Z</dcterms:modified>
</cp:coreProperties>
</file>