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66" r:id="rId3"/>
    <p:sldId id="264" r:id="rId4"/>
    <p:sldId id="268" r:id="rId5"/>
    <p:sldId id="267" r:id="rId6"/>
    <p:sldId id="272" r:id="rId7"/>
    <p:sldId id="269" r:id="rId8"/>
    <p:sldId id="271" r:id="rId9"/>
    <p:sldId id="273" r:id="rId10"/>
    <p:sldId id="274" r:id="rId11"/>
    <p:sldId id="270" r:id="rId12"/>
    <p:sldId id="275" r:id="rId13"/>
    <p:sldId id="265" r:id="rId14"/>
    <p:sldId id="258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89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83" d="100"/>
          <a:sy n="83" d="100"/>
        </p:scale>
        <p:origin x="61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2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2629" y="1371600"/>
            <a:ext cx="5935540" cy="2696866"/>
          </a:xfrm>
        </p:spPr>
        <p:txBody>
          <a:bodyPr anchor="t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2629" y="4584879"/>
            <a:ext cx="593554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85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73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9" y="1709738"/>
            <a:ext cx="9214884" cy="3159974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39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2849526"/>
            <a:ext cx="5105400" cy="321047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849526"/>
            <a:ext cx="5105400" cy="3210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77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371599"/>
            <a:ext cx="10442760" cy="93975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2311353"/>
            <a:ext cx="5084947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2628" y="3006725"/>
            <a:ext cx="5084947" cy="31829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311353"/>
            <a:ext cx="5183188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6725"/>
            <a:ext cx="5183188" cy="3182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83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67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62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52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19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84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98077" y="1401097"/>
            <a:ext cx="2155722" cy="477586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401097"/>
            <a:ext cx="8232058" cy="477586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12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371600"/>
            <a:ext cx="10363200" cy="13144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399" y="2853369"/>
            <a:ext cx="10363200" cy="30884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262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0D4E46AA-1EC0-4433-9956-E798E94A6FB7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38C08-47C7-4847-B0BE-B9D8DEEB3D1B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209B62C-3402-4623-9A7C-AA048B56F8C3}"/>
              </a:ext>
            </a:extLst>
          </p:cNvPr>
          <p:cNvCxnSpPr>
            <a:cxnSpLocks/>
          </p:cNvCxnSpPr>
          <p:nvPr/>
        </p:nvCxnSpPr>
        <p:spPr>
          <a:xfrm>
            <a:off x="990600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600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44" r:id="rId6"/>
    <p:sldLayoutId id="2147483740" r:id="rId7"/>
    <p:sldLayoutId id="2147483741" r:id="rId8"/>
    <p:sldLayoutId id="2147483742" r:id="rId9"/>
    <p:sldLayoutId id="2147483743" r:id="rId10"/>
    <p:sldLayoutId id="214748374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87000"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0" algn="l" defTabSz="914400" rtl="0" eaLnBrk="1" latinLnBrk="0" hangingPunct="1">
        <a:lnSpc>
          <a:spcPct val="120000"/>
        </a:lnSpc>
        <a:spcBef>
          <a:spcPts val="500"/>
        </a:spcBef>
        <a:buSzPct val="87000"/>
        <a:buFontTx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interesnosti.com/603541481911486990/peterburg-dostoevskogo-20-mest-svyazannyh-s-pisatelem-i-ego-geroyam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F509DD3-106D-4505-B669-114E41CFF8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0622" y="116632"/>
            <a:ext cx="11962042" cy="662473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 fontScale="90000"/>
          </a:bodyPr>
          <a:lstStyle/>
          <a:p>
            <a:pPr algn="r"/>
            <a:endParaRPr lang="ru-RU" dirty="0">
              <a:solidFill>
                <a:srgbClr val="FFFFFF"/>
              </a:solidFill>
            </a:endParaRPr>
          </a:p>
          <a:p>
            <a:pPr algn="r"/>
            <a:r>
              <a:rPr lang="ru-RU" sz="9800" dirty="0">
                <a:solidFill>
                  <a:srgbClr val="FFFFFF"/>
                </a:solidFill>
              </a:rPr>
              <a:t>Петербург Достоевского</a:t>
            </a: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399" y="5013175"/>
            <a:ext cx="7413849" cy="92865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</a:rPr>
              <a:t>Петербургские адреса великого писателя: улицы, дома и мосты в его произведениях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0B5C78-B10E-49CC-9C97-B1D676DEFA4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734" t="1678" r="16009" b="4394"/>
          <a:stretch/>
        </p:blipFill>
        <p:spPr>
          <a:xfrm flipH="1">
            <a:off x="1451484" y="344505"/>
            <a:ext cx="3240360" cy="45939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4289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119336" y="0"/>
            <a:ext cx="12191980" cy="6857990"/>
          </a:xfrm>
          <a:prstGeom prst="rect">
            <a:avLst/>
          </a:prstGeom>
        </p:spPr>
      </p:pic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2164" y="476672"/>
            <a:ext cx="4140460" cy="615668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200" dirty="0">
                <a:solidFill>
                  <a:schemeClr val="bg1"/>
                </a:solidFill>
              </a:rPr>
              <a:t>Петербург Достоевского - феномен.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3200" dirty="0">
              <a:solidFill>
                <a:schemeClr val="bg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200" dirty="0">
                <a:solidFill>
                  <a:schemeClr val="bg1"/>
                </a:solidFill>
              </a:rPr>
              <a:t>Город душит, давит, не отпускает: темный, грязный, мрачный Петербург сам становится действующим лицом в произведениях писателя. </a:t>
            </a: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C6C8A3D-1827-4D53-8EB1-580E5E2110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589374"/>
            <a:ext cx="7572335" cy="5679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7F94C4-74BD-4BB6-8DDF-7BCC80617E7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5590" r="19192" b="4604"/>
          <a:stretch/>
        </p:blipFill>
        <p:spPr>
          <a:xfrm>
            <a:off x="263351" y="960379"/>
            <a:ext cx="3228317" cy="4196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117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546">
        <p:dissolve/>
      </p:transition>
    </mc:Choice>
    <mc:Fallback xmlns="">
      <p:transition spd="slow" advClick="0" advTm="6546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348" y="440668"/>
            <a:ext cx="3528391" cy="4248472"/>
          </a:xfrm>
        </p:spPr>
        <p:txBody>
          <a:bodyPr anchor="t">
            <a:normAutofit/>
          </a:bodyPr>
          <a:lstStyle/>
          <a:p>
            <a:r>
              <a:rPr lang="ru-RU" dirty="0">
                <a:solidFill>
                  <a:srgbClr val="FFFFFF"/>
                </a:solidFill>
              </a:rPr>
              <a:t>Кокушкин мост</a:t>
            </a:r>
            <a:br>
              <a:rPr lang="ru-RU" dirty="0">
                <a:solidFill>
                  <a:srgbClr val="FFFFFF"/>
                </a:solidFill>
              </a:rPr>
            </a:br>
            <a:br>
              <a:rPr lang="ru-RU" dirty="0">
                <a:solidFill>
                  <a:srgbClr val="FFFFFF"/>
                </a:solidFill>
              </a:rPr>
            </a:br>
            <a:r>
              <a:rPr lang="ru-RU" sz="2800" dirty="0">
                <a:solidFill>
                  <a:schemeClr val="bg1"/>
                </a:solidFill>
              </a:rPr>
              <a:t>Здесь начинается действие романа "Преступление и наказание»</a:t>
            </a: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348" y="5049180"/>
            <a:ext cx="11737303" cy="1620179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800" i="1" dirty="0">
                <a:solidFill>
                  <a:schemeClr val="bg1"/>
                </a:solidFill>
              </a:rPr>
              <a:t>"В начале июля, в чрезвычайно жаркое время, под вечер, один молодой человек вышел из своей каморки, которую нанимал от жильцов в С-м (Столярном) переулке, на улицу и медленно, как бы в нерешимости, отправился к К-ну (Кокушкину) мосту."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6BD1B20-BFF9-49DD-814E-42A56BD5F22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30"/>
          <a:stretch/>
        </p:blipFill>
        <p:spPr>
          <a:xfrm>
            <a:off x="3956637" y="143099"/>
            <a:ext cx="8124217" cy="4717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62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3491">
        <p:dissolve/>
      </p:transition>
    </mc:Choice>
    <mc:Fallback xmlns="">
      <p:transition spd="slow" advClick="0" advTm="13491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4132" y="620688"/>
            <a:ext cx="4608512" cy="3132348"/>
          </a:xfrm>
        </p:spPr>
        <p:txBody>
          <a:bodyPr anchor="t">
            <a:normAutofit/>
          </a:bodyPr>
          <a:lstStyle/>
          <a:p>
            <a:pPr algn="r"/>
            <a:r>
              <a:rPr lang="ru-RU" dirty="0">
                <a:solidFill>
                  <a:srgbClr val="FFFFFF"/>
                </a:solidFill>
              </a:rPr>
              <a:t>Вознесенский мост</a:t>
            </a:r>
            <a:br>
              <a:rPr lang="ru-RU" dirty="0">
                <a:solidFill>
                  <a:srgbClr val="FFFFFF"/>
                </a:solidFill>
              </a:rPr>
            </a:br>
            <a:br>
              <a:rPr lang="ru-RU" dirty="0">
                <a:solidFill>
                  <a:srgbClr val="FFFFFF"/>
                </a:solidFill>
              </a:rPr>
            </a:br>
            <a:r>
              <a:rPr lang="ru-RU" sz="2800" dirty="0">
                <a:solidFill>
                  <a:srgbClr val="FFFFFF"/>
                </a:solidFill>
              </a:rPr>
              <a:t>Здесь происходят многие события романа "Преступление и наказание". </a:t>
            </a: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356" y="4438231"/>
            <a:ext cx="11521279" cy="2419760"/>
          </a:xfrm>
        </p:spPr>
        <p:txBody>
          <a:bodyPr>
            <a:normAutofit fontScale="850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rgbClr val="FFFFFF"/>
                </a:solidFill>
              </a:rPr>
              <a:t> На Вознесенском мосту  на глазах Раскольникова Катерина Мармеладова заставляла своих детей петь и танцевать ради милостыни.</a:t>
            </a:r>
          </a:p>
          <a:p>
            <a:pPr marL="0" indent="0">
              <a:spcBef>
                <a:spcPts val="0"/>
              </a:spcBef>
              <a:buNone/>
            </a:pPr>
            <a:endParaRPr lang="ru-RU" sz="1100" dirty="0">
              <a:solidFill>
                <a:srgbClr val="FFFFFF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i="1" dirty="0">
                <a:solidFill>
                  <a:srgbClr val="FFFFFF"/>
                </a:solidFill>
              </a:rPr>
              <a:t>«Катерина Ивановна в своем стареньком платье, в </a:t>
            </a:r>
            <a:r>
              <a:rPr lang="ru-RU" sz="2400" i="1" dirty="0" err="1">
                <a:solidFill>
                  <a:srgbClr val="FFFFFF"/>
                </a:solidFill>
              </a:rPr>
              <a:t>драдедамовой</a:t>
            </a:r>
            <a:r>
              <a:rPr lang="ru-RU" sz="2400" i="1" dirty="0">
                <a:solidFill>
                  <a:srgbClr val="FFFFFF"/>
                </a:solidFill>
              </a:rPr>
              <a:t> шали и в изломанной соломенной шляпке, сбившейся безобразным комком на сторону, была действительно в настоящем исступлении… Она бросалась к детям, кричала на них, уговаривала, учила их тут же при народе, как плясать и что петь, начинала им растолковывать, для чего это нужно, приходила в отчаяние от их непонятливости, била их…».</a:t>
            </a:r>
            <a:endParaRPr lang="ru-RU" sz="2400" i="1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79BD7E5-1637-4664-BF5D-81FCA1E8921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34"/>
          <a:stretch/>
        </p:blipFill>
        <p:spPr>
          <a:xfrm>
            <a:off x="299356" y="211801"/>
            <a:ext cx="6984776" cy="4226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23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7213">
        <p:dissolve/>
      </p:transition>
    </mc:Choice>
    <mc:Fallback xmlns="">
      <p:transition spd="slow" advClick="0" advTm="27213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352" y="836712"/>
            <a:ext cx="5040560" cy="4176463"/>
          </a:xfrm>
        </p:spPr>
        <p:txBody>
          <a:bodyPr anchor="t">
            <a:normAutofit/>
          </a:bodyPr>
          <a:lstStyle/>
          <a:p>
            <a:r>
              <a:rPr lang="ru-RU" sz="3600" dirty="0">
                <a:solidFill>
                  <a:srgbClr val="FFFFFF"/>
                </a:solidFill>
              </a:rPr>
              <a:t>Сенная площадь</a:t>
            </a:r>
            <a:br>
              <a:rPr lang="ru-RU" dirty="0">
                <a:solidFill>
                  <a:srgbClr val="FFFFFF"/>
                </a:solidFill>
              </a:rPr>
            </a:br>
            <a:br>
              <a:rPr lang="ru-RU" dirty="0">
                <a:solidFill>
                  <a:srgbClr val="FFFFFF"/>
                </a:solidFill>
              </a:rPr>
            </a:br>
            <a:r>
              <a:rPr lang="ru-RU" sz="2400" dirty="0">
                <a:solidFill>
                  <a:srgbClr val="FFFFFF"/>
                </a:solidFill>
              </a:rPr>
              <a:t>В те времена вокруг площади находились бедные районы. Достоевский описал эти места и жителей Сенной в романе "Преступление и наказание".</a:t>
            </a: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340" y="4509120"/>
            <a:ext cx="11593287" cy="2160241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i="1" dirty="0">
                <a:solidFill>
                  <a:schemeClr val="bg1"/>
                </a:solidFill>
              </a:rPr>
              <a:t>"Было около девяти часов, когда он проходил по Сенной. Все торговцы на столах, на лотках, в лавках и в лавочках запирали свои заведения или снимали и прибирали свой товар и расходились по домам, равно как и их покупатели. Около харчевен в нижних этажах, на грязных и вонючих дворах домов Сенной площади, а наиболее у распивочных, толпилось много разного и всякого сорта промышленников и лохмотников".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19D5DE-F30D-45FC-A47E-250188AB23AC}"/>
              </a:ext>
            </a:extLst>
          </p:cNvPr>
          <p:cNvPicPr>
            <a:picLocks noChangeAspect="1"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848" y="188639"/>
            <a:ext cx="7245976" cy="420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0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5299">
        <p:dissolve/>
      </p:transition>
    </mc:Choice>
    <mc:Fallback xmlns="">
      <p:transition spd="slow" advClick="0" advTm="25299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4072" y="512676"/>
            <a:ext cx="5148572" cy="2628292"/>
          </a:xfrm>
        </p:spPr>
        <p:txBody>
          <a:bodyPr anchor="t">
            <a:normAutofit fontScale="90000"/>
          </a:bodyPr>
          <a:lstStyle/>
          <a:p>
            <a:pPr algn="r"/>
            <a:r>
              <a:rPr lang="ru-RU" dirty="0">
                <a:solidFill>
                  <a:srgbClr val="FFFFFF"/>
                </a:solidFill>
              </a:rPr>
              <a:t>Благовещенский (Николаевский) мост</a:t>
            </a:r>
            <a:br>
              <a:rPr lang="ru-RU" dirty="0">
                <a:solidFill>
                  <a:srgbClr val="FFFFFF"/>
                </a:solidFill>
              </a:rPr>
            </a:br>
            <a:br>
              <a:rPr lang="ru-RU" dirty="0">
                <a:solidFill>
                  <a:srgbClr val="FFFFFF"/>
                </a:solidFill>
              </a:rPr>
            </a:br>
            <a:r>
              <a:rPr lang="ru-RU" sz="2700" dirty="0">
                <a:solidFill>
                  <a:srgbClr val="FFFFFF"/>
                </a:solidFill>
              </a:rPr>
              <a:t>Именно по этому мосту возвращался из университета Родион Раскольников в "Преступлении и наказании"</a:t>
            </a: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352" y="4797151"/>
            <a:ext cx="11305257" cy="1872209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i="1" dirty="0">
                <a:solidFill>
                  <a:schemeClr val="bg1"/>
                </a:solidFill>
              </a:rPr>
              <a:t>"Он зажал двугривенный в руку, прошел шагов десять и оборотился лицом к Неве, по направлению дворца. Небо было без малейшего облачка, а вода почти голубая, что на Неве так редко бывает. Купол собора, который ни с какой точки не обрисовывается лучше, как смотря на него отсюда, с моста, не доходя шагов двадцать до часовни, так и сиял, и сквозь чистый воздух можно было отчетливо разглядеть даже каждое его украшение".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90A0D23-03AD-41B0-AC53-E324932EC8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6661" y="332655"/>
            <a:ext cx="6625896" cy="427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6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6189">
        <p:dissolve/>
      </p:transition>
    </mc:Choice>
    <mc:Fallback xmlns="">
      <p:transition spd="slow" advClick="0" advTm="26189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-119316" y="-5858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36" y="728700"/>
            <a:ext cx="4320480" cy="3780420"/>
          </a:xfrm>
        </p:spPr>
        <p:txBody>
          <a:bodyPr anchor="t"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</a:rPr>
              <a:t>«Дом старухи-процентщицы» </a:t>
            </a:r>
            <a:br>
              <a:rPr lang="ru-RU" dirty="0">
                <a:solidFill>
                  <a:schemeClr val="bg1"/>
                </a:solidFill>
              </a:rPr>
            </a:br>
            <a:br>
              <a:rPr lang="ru-RU" dirty="0">
                <a:solidFill>
                  <a:schemeClr val="bg1"/>
                </a:solidFill>
              </a:rPr>
            </a:br>
            <a:r>
              <a:rPr lang="ru-RU" sz="2700" dirty="0">
                <a:solidFill>
                  <a:schemeClr val="bg1"/>
                </a:solidFill>
              </a:rPr>
              <a:t>Дом №104 по Набережной канала Грибоедова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sz="2200" dirty="0">
                <a:solidFill>
                  <a:schemeClr val="bg1"/>
                </a:solidFill>
              </a:rPr>
              <a:t>Героиня романа "Преступление и наказание" - Алёна Ивановна - жила именно здесь на 4 этаже.</a:t>
            </a: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595969"/>
            <a:ext cx="11841981" cy="225616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i="1" dirty="0">
                <a:solidFill>
                  <a:schemeClr val="bg1"/>
                </a:solidFill>
              </a:rPr>
              <a:t>«С замиранием сердца и нервною дрожью подошел он к </a:t>
            </a:r>
            <a:r>
              <a:rPr lang="ru-RU" sz="2400" i="1" dirty="0" err="1">
                <a:solidFill>
                  <a:schemeClr val="bg1"/>
                </a:solidFill>
              </a:rPr>
              <a:t>преогромнейшему</a:t>
            </a:r>
            <a:r>
              <a:rPr lang="ru-RU" sz="2400" i="1" dirty="0">
                <a:solidFill>
                  <a:schemeClr val="bg1"/>
                </a:solidFill>
              </a:rPr>
              <a:t> дому, выходившему одною стеной на канаву, а другою в-ю улицу. Этот дом стоял весь в мелких квартирах и заселен был всякими промышленниками — портными, слесарями, кухарками, разными немцами, девицами, живущими от себя, мелким чиновничеством и проч.»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3A980A1-D31F-4D01-80FC-3A27B8E1CC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572" y="131473"/>
            <a:ext cx="7373336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7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3340">
        <p:dissolve/>
      </p:transition>
    </mc:Choice>
    <mc:Fallback xmlns="">
      <p:transition spd="slow" advClick="0" advTm="2334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4172" y="620688"/>
            <a:ext cx="4212468" cy="3384376"/>
          </a:xfrm>
        </p:spPr>
        <p:txBody>
          <a:bodyPr anchor="t">
            <a:normAutofit fontScale="90000"/>
          </a:bodyPr>
          <a:lstStyle/>
          <a:p>
            <a:pPr algn="r"/>
            <a:r>
              <a:rPr lang="ru-RU" dirty="0">
                <a:solidFill>
                  <a:schemeClr val="bg1"/>
                </a:solidFill>
              </a:rPr>
              <a:t>«Дом Сони Мармеладовой»</a:t>
            </a:r>
            <a:br>
              <a:rPr lang="ru-RU" dirty="0">
                <a:solidFill>
                  <a:schemeClr val="bg1"/>
                </a:solidFill>
              </a:rPr>
            </a:br>
            <a:br>
              <a:rPr lang="ru-RU" dirty="0">
                <a:solidFill>
                  <a:schemeClr val="bg1"/>
                </a:solidFill>
              </a:rPr>
            </a:br>
            <a:r>
              <a:rPr lang="ru-RU" sz="2700" dirty="0">
                <a:solidFill>
                  <a:schemeClr val="bg1"/>
                </a:solidFill>
              </a:rPr>
              <a:t>Дом на Набережной канала Грибоедова, 73 </a:t>
            </a:r>
            <a:br>
              <a:rPr lang="ru-RU" sz="2700" dirty="0">
                <a:solidFill>
                  <a:schemeClr val="bg1"/>
                </a:solidFill>
              </a:rPr>
            </a:br>
            <a:r>
              <a:rPr lang="ru-RU" sz="2700" dirty="0">
                <a:solidFill>
                  <a:schemeClr val="bg1"/>
                </a:solidFill>
              </a:rPr>
              <a:t>(роман "Преступление и наказание"). </a:t>
            </a: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4653136"/>
            <a:ext cx="11053228" cy="205222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i="1" dirty="0">
                <a:solidFill>
                  <a:schemeClr val="bg1"/>
                </a:solidFill>
              </a:rPr>
              <a:t>"Сонина комната походила как будто на сарай, имела вид весьма неправильного </a:t>
            </a:r>
            <a:r>
              <a:rPr lang="ru-RU" sz="2400" i="1" dirty="0" err="1">
                <a:solidFill>
                  <a:schemeClr val="bg1"/>
                </a:solidFill>
              </a:rPr>
              <a:t>четыреугольника</a:t>
            </a:r>
            <a:r>
              <a:rPr lang="ru-RU" sz="2400" i="1" dirty="0">
                <a:solidFill>
                  <a:schemeClr val="bg1"/>
                </a:solidFill>
              </a:rPr>
              <a:t>, и это придавало ей что-то уродливое. Стена с тремя окнами, выходившая на канаву, перерезывала комнату как-то вкось, отчего один угол, ужасно острый, убегал куда-то вглубь, так что его, при слабом освещении, даже и разглядеть нельзя было хорошенько; другой же угол был уже слишком безобразно тупой."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87025CD-1655-4F09-877B-7CA83D51B4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35" y="224644"/>
            <a:ext cx="7145204" cy="427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36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4405">
        <p:dissolve/>
      </p:transition>
    </mc:Choice>
    <mc:Fallback xmlns="">
      <p:transition spd="slow" advClick="0" advTm="24405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392" y="656692"/>
            <a:ext cx="4464496" cy="3600400"/>
          </a:xfrm>
        </p:spPr>
        <p:txBody>
          <a:bodyPr anchor="t">
            <a:normAutofit fontScale="90000"/>
          </a:bodyPr>
          <a:lstStyle/>
          <a:p>
            <a:r>
              <a:rPr lang="ru-RU" dirty="0">
                <a:solidFill>
                  <a:srgbClr val="FFFFFF"/>
                </a:solidFill>
              </a:rPr>
              <a:t>Полицейский участок</a:t>
            </a:r>
            <a:br>
              <a:rPr lang="ru-RU" dirty="0">
                <a:solidFill>
                  <a:srgbClr val="FFFFFF"/>
                </a:solidFill>
              </a:rPr>
            </a:br>
            <a:br>
              <a:rPr lang="ru-RU" dirty="0">
                <a:solidFill>
                  <a:srgbClr val="FFFFFF"/>
                </a:solidFill>
              </a:rPr>
            </a:br>
            <a:r>
              <a:rPr lang="ru-RU" sz="2700" dirty="0">
                <a:solidFill>
                  <a:srgbClr val="FFFFFF"/>
                </a:solidFill>
              </a:rPr>
              <a:t>В XIX веке по адресу Садовая, 58 находился полицейский участок, здесь велся допрос Раскольникова в романе «Преступление и наказание».</a:t>
            </a:r>
            <a:br>
              <a:rPr lang="ru-RU" sz="2700" dirty="0">
                <a:solidFill>
                  <a:srgbClr val="FFFFFF"/>
                </a:solidFill>
              </a:rPr>
            </a:br>
            <a:br>
              <a:rPr lang="ru-RU" sz="2700" dirty="0">
                <a:solidFill>
                  <a:srgbClr val="FFFFFF"/>
                </a:solidFill>
              </a:rPr>
            </a:br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FB770BEE-4020-4425-B3DC-C3B04273B6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900" y="260648"/>
            <a:ext cx="6589916" cy="4059828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A27B078-F214-49BD-95A9-66C3BFC99ED3}"/>
              </a:ext>
            </a:extLst>
          </p:cNvPr>
          <p:cNvSpPr/>
          <p:nvPr/>
        </p:nvSpPr>
        <p:spPr>
          <a:xfrm>
            <a:off x="263352" y="4320476"/>
            <a:ext cx="117373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chemeClr val="bg1"/>
                </a:solidFill>
              </a:rPr>
              <a:t>«Когда на другое утро, ровно в одиннадцать часов, Раскольников вошел в дом — й части, в отделение пристава следственных дел, и попросил доложить о себе Порфирию Петровичу, то он даже удивился тому, как долго не принимали его: прошло, по крайней мере, десять минут, пока его позвали.</a:t>
            </a:r>
          </a:p>
          <a:p>
            <a:r>
              <a:rPr lang="ru-RU" sz="2000" i="1" dirty="0">
                <a:solidFill>
                  <a:schemeClr val="bg1"/>
                </a:solidFill>
              </a:rPr>
              <a:t>…— Вы, кажется, говорили вчера, что желали бы спросить меня... форменно... о моем знакомстве с этой... убитой? — начал было опять Раскольников, — «ну зачем я вставил кажется?— промелькнуло в нем как молния. — Ну зачем я так беспокоюсь о том, что вставил это кажется?» — мелькнула в нем тотчас же другая мысль, как молния.»</a:t>
            </a:r>
          </a:p>
        </p:txBody>
      </p:sp>
    </p:spTree>
    <p:extLst>
      <p:ext uri="{BB962C8B-B14F-4D97-AF65-F5344CB8AC3E}">
        <p14:creationId xmlns:p14="http://schemas.microsoft.com/office/powerpoint/2010/main" val="41429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2139">
        <p:dissolve/>
      </p:transition>
    </mc:Choice>
    <mc:Fallback xmlns="">
      <p:transition spd="slow" advClick="0" advTm="32139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0096" y="728700"/>
            <a:ext cx="4824536" cy="3492388"/>
          </a:xfrm>
        </p:spPr>
        <p:txBody>
          <a:bodyPr anchor="t">
            <a:normAutofit fontScale="90000"/>
          </a:bodyPr>
          <a:lstStyle/>
          <a:p>
            <a:pPr algn="r"/>
            <a:r>
              <a:rPr lang="ru-RU" dirty="0">
                <a:solidFill>
                  <a:srgbClr val="FFFFFF"/>
                </a:solidFill>
              </a:rPr>
              <a:t>Дворы – «колодцы»</a:t>
            </a:r>
            <a:br>
              <a:rPr lang="ru-RU" dirty="0">
                <a:solidFill>
                  <a:srgbClr val="FFFFFF"/>
                </a:solidFill>
              </a:rPr>
            </a:br>
            <a:br>
              <a:rPr lang="ru-RU" dirty="0">
                <a:solidFill>
                  <a:srgbClr val="FFFFFF"/>
                </a:solidFill>
              </a:rPr>
            </a:br>
            <a:r>
              <a:rPr lang="ru-RU" sz="2700" dirty="0">
                <a:solidFill>
                  <a:srgbClr val="FFFFFF"/>
                </a:solidFill>
              </a:rPr>
              <a:t>Питерские дворики, со всех сторон окруженные стенами и с кусочком неба над крышами - символы города. Эта питерская особенность упоминается в романе "Бедные люди".</a:t>
            </a: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353" y="4949779"/>
            <a:ext cx="11521280" cy="1827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i="1" dirty="0">
                <a:solidFill>
                  <a:srgbClr val="FFFFFF"/>
                </a:solidFill>
              </a:rPr>
              <a:t>«Скучно по Фонтанке гулять! Мокрый гранит под ногами, по бокам дома высокие, черные, закоптелые; под ногами туман, над головой тоже туман. Такой грустный, такой темный был вечер сегодня.»</a:t>
            </a: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7C70C4F-33E4-494F-8030-FAB09BA800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7" y="374548"/>
            <a:ext cx="6429871" cy="427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00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3556">
        <p:dissolve/>
      </p:transition>
    </mc:Choice>
    <mc:Fallback xmlns="">
      <p:transition spd="slow" advClick="0" advTm="23556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928" y="512676"/>
            <a:ext cx="3975868" cy="4059832"/>
          </a:xfrm>
        </p:spPr>
        <p:txBody>
          <a:bodyPr anchor="t">
            <a:norm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Дом Рогожина</a:t>
            </a:r>
            <a:br>
              <a:rPr lang="ru-RU" dirty="0">
                <a:solidFill>
                  <a:schemeClr val="bg1"/>
                </a:solidFill>
              </a:rPr>
            </a:br>
            <a:br>
              <a:rPr lang="ru-RU" dirty="0">
                <a:solidFill>
                  <a:schemeClr val="bg1"/>
                </a:solidFill>
              </a:rPr>
            </a:br>
            <a:r>
              <a:rPr lang="ru-RU" sz="3100" dirty="0">
                <a:solidFill>
                  <a:schemeClr val="bg1"/>
                </a:solidFill>
              </a:rPr>
              <a:t>(ул. Гороховая, 41) считают "Домом Рогожина" в романе "Идиот" </a:t>
            </a: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4949778"/>
            <a:ext cx="10981220" cy="179159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i="1" dirty="0">
                <a:solidFill>
                  <a:schemeClr val="bg1"/>
                </a:solidFill>
              </a:rPr>
              <a:t>"Дом этот был большой, мрачный, в три этажа, без всякой архитектуры, цвету грязно-зеленого. Некоторые, очень впрочем, немногие дома в этом роде, выстроенные в конце прошлого столетия, уцелели именно в этих улицах Петербурга (в котором все так скоро меняется) почти без перемены".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7CEF428-BF84-49A4-8B3E-2D9F25912F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785" y="260648"/>
            <a:ext cx="7900304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94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8540">
        <p:dissolve/>
      </p:transition>
    </mc:Choice>
    <mc:Fallback xmlns="">
      <p:transition spd="slow" advClick="0" advTm="1854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-14452" y="-152627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0216" y="188640"/>
            <a:ext cx="4068453" cy="4032448"/>
          </a:xfrm>
        </p:spPr>
        <p:txBody>
          <a:bodyPr anchor="t">
            <a:normAutofit fontScale="90000"/>
          </a:bodyPr>
          <a:lstStyle/>
          <a:p>
            <a:r>
              <a:rPr lang="ru-RU" dirty="0">
                <a:solidFill>
                  <a:srgbClr val="FFFFFF"/>
                </a:solidFill>
              </a:rPr>
              <a:t>Вознесенский проспект</a:t>
            </a:r>
            <a:br>
              <a:rPr lang="ru-RU" dirty="0">
                <a:solidFill>
                  <a:srgbClr val="FFFFFF"/>
                </a:solidFill>
              </a:rPr>
            </a:br>
            <a:br>
              <a:rPr lang="ru-RU" dirty="0">
                <a:solidFill>
                  <a:srgbClr val="FFFFFF"/>
                </a:solidFill>
              </a:rPr>
            </a:br>
            <a:r>
              <a:rPr lang="ru-RU" sz="3100" dirty="0">
                <a:solidFill>
                  <a:schemeClr val="bg1"/>
                </a:solidFill>
              </a:rPr>
              <a:t>Здесь умер персонаж "Униженных и оскорбленных</a:t>
            </a:r>
            <a:r>
              <a:rPr lang="ru-RU" sz="3100">
                <a:solidFill>
                  <a:schemeClr val="bg1"/>
                </a:solidFill>
              </a:rPr>
              <a:t>" Иеремия </a:t>
            </a:r>
            <a:r>
              <a:rPr lang="ru-RU" sz="3100" dirty="0">
                <a:solidFill>
                  <a:schemeClr val="bg1"/>
                </a:solidFill>
              </a:rPr>
              <a:t>Смит.</a:t>
            </a:r>
            <a:br>
              <a:rPr lang="ru-RU" sz="3100" dirty="0">
                <a:solidFill>
                  <a:schemeClr val="bg1"/>
                </a:solidFill>
              </a:rPr>
            </a:b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4653136"/>
            <a:ext cx="11053228" cy="2052227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i="1" dirty="0">
                <a:solidFill>
                  <a:schemeClr val="bg1"/>
                </a:solidFill>
              </a:rPr>
              <a:t>«Квартиру старика отыскали. Он, однако же, жил не на Васильевском острову, а в двух шагах от того места, где умер, в доме </a:t>
            </a:r>
            <a:r>
              <a:rPr lang="ru-RU" sz="2400" i="1" dirty="0" err="1">
                <a:solidFill>
                  <a:schemeClr val="bg1"/>
                </a:solidFill>
              </a:rPr>
              <a:t>Клугена</a:t>
            </a:r>
            <a:r>
              <a:rPr lang="ru-RU" sz="2400" i="1" dirty="0">
                <a:solidFill>
                  <a:schemeClr val="bg1"/>
                </a:solidFill>
              </a:rPr>
              <a:t>, под самою кровлею, в пятом этаже, в отдельной квартире, состоящей из одной маленькой прихожей и одной большой, очень низкой комнаты, с тремя щелями наподобие окон».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4F0094C-F31D-4C49-A304-2E619BA8C72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41"/>
          <a:stretch/>
        </p:blipFill>
        <p:spPr>
          <a:xfrm>
            <a:off x="227347" y="13250"/>
            <a:ext cx="7352342" cy="438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93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1133">
        <p:dissolve/>
      </p:transition>
    </mc:Choice>
    <mc:Fallback xmlns="">
      <p:transition spd="slow" advClick="0" advTm="11133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43A55-4E58-4966-BB36-7C27280B9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356" y="1304764"/>
            <a:ext cx="5220580" cy="3600400"/>
          </a:xfrm>
        </p:spPr>
        <p:txBody>
          <a:bodyPr anchor="t">
            <a:normAutofit/>
          </a:bodyPr>
          <a:lstStyle/>
          <a:p>
            <a:r>
              <a:rPr lang="ru-RU" sz="3600" dirty="0">
                <a:solidFill>
                  <a:schemeClr val="bg1"/>
                </a:solidFill>
              </a:rPr>
              <a:t>Доходный дом </a:t>
            </a:r>
            <a:r>
              <a:rPr lang="ru-RU" sz="3600" dirty="0" err="1">
                <a:solidFill>
                  <a:schemeClr val="bg1"/>
                </a:solidFill>
              </a:rPr>
              <a:t>Шиля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 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sz="2800" dirty="0">
                <a:solidFill>
                  <a:schemeClr val="bg1"/>
                </a:solidFill>
              </a:rPr>
              <a:t>Вознесенский проспект, 8 (бывшая гостиница "Париж»)</a:t>
            </a: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9AFEA88-44F1-48EB-B496-620E401D7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356" y="5013175"/>
            <a:ext cx="11557285" cy="1656185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600" dirty="0">
                <a:solidFill>
                  <a:schemeClr val="bg1"/>
                </a:solidFill>
              </a:rPr>
              <a:t>В 1847-1849 годах в этом доме снимал комнату Федор Достоевский.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600" dirty="0">
                <a:solidFill>
                  <a:schemeClr val="bg1"/>
                </a:solidFill>
              </a:rPr>
              <a:t>В этих стенах были написаны рассказы и повести "Ползунков", "Слабое сердце", "Честный вор", "Ёлка и свадьба", "Чужая жена и муж под кроватью", "Белые ночи", "</a:t>
            </a:r>
            <a:r>
              <a:rPr lang="ru-RU" sz="2600" dirty="0" err="1">
                <a:solidFill>
                  <a:schemeClr val="bg1"/>
                </a:solidFill>
              </a:rPr>
              <a:t>Неточка</a:t>
            </a:r>
            <a:r>
              <a:rPr lang="ru-RU" sz="2600" dirty="0">
                <a:solidFill>
                  <a:schemeClr val="bg1"/>
                </a:solidFill>
              </a:rPr>
              <a:t> </a:t>
            </a:r>
            <a:r>
              <a:rPr lang="ru-RU" sz="2600" dirty="0" err="1">
                <a:solidFill>
                  <a:schemeClr val="bg1"/>
                </a:solidFill>
              </a:rPr>
              <a:t>Незванова</a:t>
            </a:r>
            <a:r>
              <a:rPr lang="ru-RU" sz="2600" dirty="0">
                <a:solidFill>
                  <a:schemeClr val="bg1"/>
                </a:solidFill>
              </a:rPr>
              <a:t>".</a:t>
            </a: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673B75D-7FF6-4E42-938F-C6DD02FA10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7"/>
          <a:stretch/>
        </p:blipFill>
        <p:spPr>
          <a:xfrm>
            <a:off x="4997573" y="368661"/>
            <a:ext cx="6895071" cy="4433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26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3334">
        <p:dissolve/>
      </p:transition>
    </mc:Choice>
    <mc:Fallback xmlns="">
      <p:transition spd="slow" advClick="0" advTm="13334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A2FFA4-CB99-4437-94A1-B8AA129DB4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29544" b="142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Объект 10">
            <a:extLst>
              <a:ext uri="{FF2B5EF4-FFF2-40B4-BE49-F238E27FC236}">
                <a16:creationId xmlns:a16="http://schemas.microsoft.com/office/drawing/2014/main" id="{3E6B9F8A-521E-48A9-B2B5-E9DFD6E4A2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224644"/>
            <a:ext cx="10438184" cy="583536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3200" dirty="0"/>
              <a:t>Муниципальное бюджетное учреждение культуры «Центральная библиотека»</a:t>
            </a:r>
          </a:p>
          <a:p>
            <a:pPr marL="0" indent="0" algn="ctr">
              <a:buNone/>
            </a:pPr>
            <a:endParaRPr lang="ru-RU" sz="3200" dirty="0"/>
          </a:p>
          <a:p>
            <a:pPr marL="0" indent="0" algn="ctr">
              <a:buNone/>
            </a:pPr>
            <a:r>
              <a:rPr lang="ru-RU" sz="3200" dirty="0"/>
              <a:t>Источники:</a:t>
            </a:r>
          </a:p>
          <a:p>
            <a:pPr marL="0" indent="0">
              <a:buNone/>
            </a:pPr>
            <a:r>
              <a:rPr lang="en-US" sz="24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https://interesnosti.com/603541481911486990/peterburg-dostoevskogo-20-mest-svyazannyh-s-pisatelem-i-ego-geroyami/</a:t>
            </a:r>
            <a:endParaRPr lang="ru-RU" sz="2400" dirty="0"/>
          </a:p>
          <a:p>
            <a:pPr marL="0" indent="0">
              <a:buNone/>
            </a:pPr>
            <a:r>
              <a:rPr lang="en-US" sz="2400" u="sng" dirty="0"/>
              <a:t>https://yandex.ru/images/search?from=tabbar&amp;text=</a:t>
            </a:r>
            <a:r>
              <a:rPr lang="ru-RU" sz="2400" u="sng" dirty="0"/>
              <a:t>достоевский%20биография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endParaRPr lang="ru-RU" sz="2400" dirty="0"/>
          </a:p>
          <a:p>
            <a:pPr marL="0" indent="0" algn="r">
              <a:buNone/>
            </a:pPr>
            <a:r>
              <a:rPr lang="ru-RU" sz="1500" dirty="0"/>
              <a:t>Составитель: Селивановская Т.</a:t>
            </a:r>
          </a:p>
          <a:p>
            <a:pPr marL="0" indent="0" algn="ctr">
              <a:buNone/>
            </a:pPr>
            <a:r>
              <a:rPr lang="ru-RU" sz="2400" dirty="0"/>
              <a:t>Губаха, 2021 год</a:t>
            </a:r>
          </a:p>
          <a:p>
            <a:pPr marL="0" indent="0">
              <a:buNone/>
            </a:pPr>
            <a:endParaRPr lang="ru-RU" sz="2400" dirty="0"/>
          </a:p>
          <a:p>
            <a:pPr marL="0" indent="0" algn="ctr">
              <a:buNone/>
            </a:pPr>
            <a:endParaRPr lang="ru-RU" sz="2400" dirty="0"/>
          </a:p>
          <a:p>
            <a:pPr marL="0" indent="0" algn="ctr">
              <a:buNone/>
            </a:pPr>
            <a:endParaRPr lang="ru-RU" sz="3200" dirty="0"/>
          </a:p>
          <a:p>
            <a:pPr marL="0" indent="0" algn="ctr">
              <a:buNone/>
            </a:pPr>
            <a:endParaRPr lang="ru-RU" sz="3200" dirty="0"/>
          </a:p>
          <a:p>
            <a:pPr marL="0" indent="0" algn="ctr">
              <a:buNone/>
            </a:pPr>
            <a:endParaRPr lang="ru-RU" sz="3200" dirty="0"/>
          </a:p>
          <a:p>
            <a:pPr marL="0" indent="0" algn="ctr">
              <a:buNone/>
            </a:pP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81937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320">
        <p:dissolve/>
      </p:transition>
    </mc:Choice>
    <mc:Fallback xmlns="">
      <p:transition spd="slow" advClick="0" advTm="1320">
        <p:dissolve/>
      </p:transition>
    </mc:Fallback>
  </mc:AlternateContent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42B0E7C6-1071-483F-A575-9AF7EE1B96AC}" vid="{E18014FF-B132-4F63-9D72-5B85E99D64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883</Words>
  <Application>Microsoft Office PowerPoint</Application>
  <PresentationFormat>Широкоэкранный</PresentationFormat>
  <Paragraphs>46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Grandview Display</vt:lpstr>
      <vt:lpstr>DashVTI</vt:lpstr>
      <vt:lpstr> Петербург Достоевского</vt:lpstr>
      <vt:lpstr>Презентация PowerPoint</vt:lpstr>
      <vt:lpstr>Кокушкин мост  Здесь начинается действие романа "Преступление и наказание»</vt:lpstr>
      <vt:lpstr>Вознесенский мост  Здесь происходят многие события романа "Преступление и наказание". </vt:lpstr>
      <vt:lpstr>Сенная площадь  В те времена вокруг площади находились бедные районы. Достоевский описал эти места и жителей Сенной в романе "Преступление и наказание".</vt:lpstr>
      <vt:lpstr>Благовещенский (Николаевский) мост  Именно по этому мосту возвращался из университета Родион Раскольников в "Преступлении и наказании"</vt:lpstr>
      <vt:lpstr>«Дом старухи-процентщицы»   Дом №104 по Набережной канала Грибоедова  Героиня романа "Преступление и наказание" - Алёна Ивановна - жила именно здесь на 4 этаже.</vt:lpstr>
      <vt:lpstr>«Дом Сони Мармеладовой»  Дом на Набережной канала Грибоедова, 73  (роман "Преступление и наказание"). </vt:lpstr>
      <vt:lpstr>Полицейский участок  В XIX веке по адресу Садовая, 58 находился полицейский участок, здесь велся допрос Раскольникова в романе «Преступление и наказание».  </vt:lpstr>
      <vt:lpstr>Дворы – «колодцы»  Питерские дворики, со всех сторон окруженные стенами и с кусочком неба над крышами - символы города. Эта питерская особенность упоминается в романе "Бедные люди".</vt:lpstr>
      <vt:lpstr>Дом Рогожина  (ул. Гороховая, 41) считают "Домом Рогожина" в романе "Идиот" </vt:lpstr>
      <vt:lpstr>Вознесенский проспект  Здесь умер персонаж "Униженных и оскорбленных" Иеремия Смит. </vt:lpstr>
      <vt:lpstr>Доходный дом Шиля   Вознесенский проспект, 8 (бывшая гостиница "Париж»)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Петербург Достоевского</dc:title>
  <dc:creator>user</dc:creator>
  <cp:lastModifiedBy>user</cp:lastModifiedBy>
  <cp:revision>37</cp:revision>
  <dcterms:created xsi:type="dcterms:W3CDTF">2021-10-11T04:51:40Z</dcterms:created>
  <dcterms:modified xsi:type="dcterms:W3CDTF">2021-11-08T08:06:37Z</dcterms:modified>
</cp:coreProperties>
</file>